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6"/>
    <p:sldMasterId id="2147483693" r:id="rId7"/>
    <p:sldMasterId id="2147483687" r:id="rId8"/>
  </p:sldMasterIdLst>
  <p:notesMasterIdLst>
    <p:notesMasterId r:id="rId20"/>
  </p:notesMasterIdLst>
  <p:sldIdLst>
    <p:sldId id="258" r:id="rId9"/>
    <p:sldId id="313" r:id="rId10"/>
    <p:sldId id="311" r:id="rId11"/>
    <p:sldId id="312" r:id="rId12"/>
    <p:sldId id="320" r:id="rId13"/>
    <p:sldId id="314" r:id="rId14"/>
    <p:sldId id="315" r:id="rId15"/>
    <p:sldId id="316" r:id="rId16"/>
    <p:sldId id="317" r:id="rId17"/>
    <p:sldId id="318" r:id="rId18"/>
    <p:sldId id="319" r:id="rId19"/>
  </p:sldIdLst>
  <p:sldSz cx="12192000" cy="6858000"/>
  <p:notesSz cx="6858000" cy="9144000"/>
  <p:defaultTextStyle>
    <a:defPPr>
      <a:defRPr lang="nb-NO"/>
    </a:defPPr>
    <a:lvl1pPr marL="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7CF1A0-F914-7F95-4E3F-FB395596E63F}" name="Sandbraaten, Martin Lindhjem" initials="MSAN" userId="Sandbraaten, Martin Lindhje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EA2A53-9424-4075-BF33-54C0DA8DF430}" v="35" dt="2026-06-10T10:03:14.5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4" autoAdjust="0"/>
    <p:restoredTop sz="70847" autoAdjust="0"/>
  </p:normalViewPr>
  <p:slideViewPr>
    <p:cSldViewPr snapToGrid="0">
      <p:cViewPr varScale="1">
        <p:scale>
          <a:sx n="48" d="100"/>
          <a:sy n="48" d="100"/>
        </p:scale>
        <p:origin x="19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'Andel AAP og Uføre'!$B$3</c:f>
              <c:strCache>
                <c:ptCount val="1"/>
                <c:pt idx="0">
                  <c:v>Uføretrygd</c:v>
                </c:pt>
              </c:strCache>
            </c:strRef>
          </c:tx>
          <c:spPr>
            <a:ln w="28575" cap="rnd">
              <a:solidFill>
                <a:srgbClr val="00BA89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'Andel AAP og Uføre'!$C$2:$M$2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'Andel AAP og Uføre'!$C$3:$M$3</c:f>
              <c:numCache>
                <c:formatCode>General</c:formatCode>
                <c:ptCount val="11"/>
                <c:pt idx="0">
                  <c:v>9.4</c:v>
                </c:pt>
                <c:pt idx="1">
                  <c:v>9.5</c:v>
                </c:pt>
                <c:pt idx="2">
                  <c:v>9.6</c:v>
                </c:pt>
                <c:pt idx="3">
                  <c:v>10</c:v>
                </c:pt>
                <c:pt idx="4">
                  <c:v>10.3</c:v>
                </c:pt>
                <c:pt idx="5">
                  <c:v>10.4</c:v>
                </c:pt>
                <c:pt idx="6">
                  <c:v>10.5</c:v>
                </c:pt>
                <c:pt idx="7">
                  <c:v>10.5</c:v>
                </c:pt>
                <c:pt idx="8">
                  <c:v>10.4</c:v>
                </c:pt>
                <c:pt idx="9">
                  <c:v>10.5</c:v>
                </c:pt>
                <c:pt idx="10" formatCode="#\ ##0.0;\-#\ ##0.0">
                  <c:v>10.5149519911997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22-457A-A13D-553350C69868}"/>
            </c:ext>
          </c:extLst>
        </c:ser>
        <c:ser>
          <c:idx val="1"/>
          <c:order val="1"/>
          <c:tx>
            <c:strRef>
              <c:f>'Andel AAP og Uføre'!$B$4</c:f>
              <c:strCache>
                <c:ptCount val="1"/>
                <c:pt idx="0">
                  <c:v>AAP</c:v>
                </c:pt>
              </c:strCache>
            </c:strRef>
          </c:tx>
          <c:spPr>
            <a:ln w="28575" cap="rnd">
              <a:solidFill>
                <a:srgbClr val="E20029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'Andel AAP og Uføre'!$C$2:$M$2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'Andel AAP og Uføre'!$C$4:$M$4</c:f>
              <c:numCache>
                <c:formatCode>0.0;\-0.0</c:formatCode>
                <c:ptCount val="11"/>
                <c:pt idx="0">
                  <c:v>4.4000000000000004</c:v>
                </c:pt>
                <c:pt idx="1">
                  <c:v>4.3</c:v>
                </c:pt>
                <c:pt idx="2">
                  <c:v>4.2</c:v>
                </c:pt>
                <c:pt idx="3">
                  <c:v>3.6</c:v>
                </c:pt>
                <c:pt idx="4">
                  <c:v>3.4</c:v>
                </c:pt>
                <c:pt idx="5">
                  <c:v>3.6</c:v>
                </c:pt>
                <c:pt idx="6">
                  <c:v>3.9</c:v>
                </c:pt>
                <c:pt idx="7">
                  <c:v>4</c:v>
                </c:pt>
                <c:pt idx="8">
                  <c:v>4.2</c:v>
                </c:pt>
                <c:pt idx="9">
                  <c:v>4.5</c:v>
                </c:pt>
                <c:pt idx="10">
                  <c:v>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322-457A-A13D-553350C6986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374872463"/>
        <c:axId val="1374870383"/>
      </c:lineChart>
      <c:catAx>
        <c:axId val="137487246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År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74870383"/>
        <c:crosses val="autoZero"/>
        <c:auto val="1"/>
        <c:lblAlgn val="ctr"/>
        <c:lblOffset val="100"/>
        <c:noMultiLvlLbl val="0"/>
      </c:catAx>
      <c:valAx>
        <c:axId val="1374870383"/>
        <c:scaling>
          <c:orientation val="minMax"/>
          <c:max val="1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74872463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Sykefravær!$C$3</c:f>
              <c:strCache>
                <c:ptCount val="1"/>
                <c:pt idx="0">
                  <c:v>Legemeldt sykefravær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Sykefravær!$B$4:$B$27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Sykefravær!$C$4:$C$27</c:f>
              <c:numCache>
                <c:formatCode>0.0</c:formatCode>
                <c:ptCount val="24"/>
                <c:pt idx="0">
                  <c:v>6.4</c:v>
                </c:pt>
                <c:pt idx="1">
                  <c:v>6.8</c:v>
                </c:pt>
                <c:pt idx="2">
                  <c:v>6.2</c:v>
                </c:pt>
                <c:pt idx="3">
                  <c:v>5.3</c:v>
                </c:pt>
                <c:pt idx="4">
                  <c:v>5.6</c:v>
                </c:pt>
                <c:pt idx="5">
                  <c:v>5.4</c:v>
                </c:pt>
                <c:pt idx="6">
                  <c:v>5.8</c:v>
                </c:pt>
                <c:pt idx="7">
                  <c:v>6</c:v>
                </c:pt>
                <c:pt idx="8">
                  <c:v>5.3</c:v>
                </c:pt>
                <c:pt idx="9">
                  <c:v>5.4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4.8</c:v>
                </c:pt>
                <c:pt idx="14">
                  <c:v>4.7</c:v>
                </c:pt>
                <c:pt idx="15">
                  <c:v>4.8</c:v>
                </c:pt>
                <c:pt idx="16">
                  <c:v>4.7</c:v>
                </c:pt>
                <c:pt idx="17">
                  <c:v>4.7</c:v>
                </c:pt>
                <c:pt idx="18">
                  <c:v>5</c:v>
                </c:pt>
                <c:pt idx="19">
                  <c:v>5.0999999999999996</c:v>
                </c:pt>
                <c:pt idx="20">
                  <c:v>5.2</c:v>
                </c:pt>
                <c:pt idx="21">
                  <c:v>5.5</c:v>
                </c:pt>
                <c:pt idx="22">
                  <c:v>5.9</c:v>
                </c:pt>
                <c:pt idx="23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F6-45A5-8170-0EC32BF163E9}"/>
            </c:ext>
          </c:extLst>
        </c:ser>
        <c:ser>
          <c:idx val="1"/>
          <c:order val="1"/>
          <c:tx>
            <c:strRef>
              <c:f>Sykefravær!$D$3</c:f>
              <c:strCache>
                <c:ptCount val="1"/>
                <c:pt idx="0">
                  <c:v>Egenmeldt sykefravær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Sykefravær!$B$4:$B$27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Sykefravær!$D$4:$D$27</c:f>
              <c:numCache>
                <c:formatCode>General</c:formatCode>
                <c:ptCount val="24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1">
                  <c:v>0.9</c:v>
                </c:pt>
                <c:pt idx="12">
                  <c:v>0.9</c:v>
                </c:pt>
                <c:pt idx="13" formatCode="0.0">
                  <c:v>1</c:v>
                </c:pt>
                <c:pt idx="14" formatCode="0.0">
                  <c:v>1</c:v>
                </c:pt>
                <c:pt idx="15">
                  <c:v>0.9</c:v>
                </c:pt>
                <c:pt idx="16">
                  <c:v>0.9</c:v>
                </c:pt>
                <c:pt idx="17">
                  <c:v>0.9</c:v>
                </c:pt>
                <c:pt idx="18">
                  <c:v>0.9</c:v>
                </c:pt>
                <c:pt idx="19" formatCode="0.0">
                  <c:v>1</c:v>
                </c:pt>
                <c:pt idx="20">
                  <c:v>1.3</c:v>
                </c:pt>
                <c:pt idx="21">
                  <c:v>1.1000000000000001</c:v>
                </c:pt>
                <c:pt idx="22" formatCode="0.0">
                  <c:v>1</c:v>
                </c:pt>
                <c:pt idx="23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F6-45A5-8170-0EC32BF16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100"/>
        <c:axId val="1372811871"/>
        <c:axId val="1372815199"/>
      </c:barChart>
      <c:lineChart>
        <c:grouping val="standard"/>
        <c:varyColors val="0"/>
        <c:ser>
          <c:idx val="4"/>
          <c:order val="3"/>
          <c:tx>
            <c:strRef>
              <c:f>Sykefravær!$F$3</c:f>
              <c:strCache>
                <c:ptCount val="1"/>
                <c:pt idx="0">
                  <c:v>Mål 2001-2018</c:v>
                </c:pt>
              </c:strCache>
            </c:strRef>
          </c:tx>
          <c:spPr>
            <a:ln w="28575" cap="rnd">
              <a:solidFill>
                <a:srgbClr val="0E6669"/>
              </a:solidFill>
              <a:round/>
            </a:ln>
            <a:effectLst/>
          </c:spPr>
          <c:marker>
            <c:symbol val="none"/>
          </c:marker>
          <c:cat>
            <c:numRef>
              <c:f>Sykefravær!$B$4:$B$27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Sykefravær!$F$4:$F$27</c:f>
              <c:numCache>
                <c:formatCode>General</c:formatCode>
                <c:ptCount val="24"/>
                <c:pt idx="0">
                  <c:v>5.25</c:v>
                </c:pt>
                <c:pt idx="1">
                  <c:v>5.25</c:v>
                </c:pt>
                <c:pt idx="2">
                  <c:v>5.25</c:v>
                </c:pt>
                <c:pt idx="3">
                  <c:v>5.25</c:v>
                </c:pt>
                <c:pt idx="4">
                  <c:v>5.25</c:v>
                </c:pt>
                <c:pt idx="5">
                  <c:v>5.25</c:v>
                </c:pt>
                <c:pt idx="6">
                  <c:v>5.25</c:v>
                </c:pt>
                <c:pt idx="7">
                  <c:v>5.25</c:v>
                </c:pt>
                <c:pt idx="8">
                  <c:v>5.25</c:v>
                </c:pt>
                <c:pt idx="9">
                  <c:v>5.25</c:v>
                </c:pt>
                <c:pt idx="10">
                  <c:v>5.25</c:v>
                </c:pt>
                <c:pt idx="11">
                  <c:v>5.25</c:v>
                </c:pt>
                <c:pt idx="12">
                  <c:v>5.25</c:v>
                </c:pt>
                <c:pt idx="13">
                  <c:v>5.25</c:v>
                </c:pt>
                <c:pt idx="14">
                  <c:v>5.25</c:v>
                </c:pt>
                <c:pt idx="15">
                  <c:v>5.25</c:v>
                </c:pt>
                <c:pt idx="16">
                  <c:v>5.25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CF6-45A5-8170-0EC32BF163E9}"/>
            </c:ext>
          </c:extLst>
        </c:ser>
        <c:ser>
          <c:idx val="3"/>
          <c:order val="4"/>
          <c:tx>
            <c:strRef>
              <c:f>Sykefravær!$G$3</c:f>
              <c:strCache>
                <c:ptCount val="1"/>
                <c:pt idx="0">
                  <c:v>Mål 2019-2024</c:v>
                </c:pt>
              </c:strCache>
            </c:strRef>
          </c:tx>
          <c:spPr>
            <a:ln w="28575" cap="rnd">
              <a:solidFill>
                <a:srgbClr val="730F7A"/>
              </a:solidFill>
              <a:round/>
            </a:ln>
            <a:effectLst/>
          </c:spPr>
          <c:marker>
            <c:symbol val="none"/>
          </c:marker>
          <c:cat>
            <c:numRef>
              <c:f>Sykefravær!$B$4:$B$27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Sykefravær!$G$4:$G$27</c:f>
              <c:numCache>
                <c:formatCode>General</c:formatCode>
                <c:ptCount val="24"/>
                <c:pt idx="17">
                  <c:v>5.13</c:v>
                </c:pt>
                <c:pt idx="18">
                  <c:v>5.13</c:v>
                </c:pt>
                <c:pt idx="19">
                  <c:v>5.13</c:v>
                </c:pt>
                <c:pt idx="20">
                  <c:v>5.13</c:v>
                </c:pt>
                <c:pt idx="21">
                  <c:v>5.13</c:v>
                </c:pt>
                <c:pt idx="22">
                  <c:v>5.13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CF6-45A5-8170-0EC32BF16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3243184"/>
        <c:axId val="1443245584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Sykefravær!$E$3</c15:sqref>
                        </c15:formulaRef>
                      </c:ext>
                    </c:extLst>
                    <c:strCache>
                      <c:ptCount val="1"/>
                      <c:pt idx="0">
                        <c:v>Samlet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Sykefravær!$B$4:$B$27</c15:sqref>
                        </c15:formulaRef>
                      </c:ext>
                    </c:extLst>
                    <c:numCache>
                      <c:formatCode>0</c:formatCode>
                      <c:ptCount val="24"/>
                      <c:pt idx="0">
                        <c:v>2002</c:v>
                      </c:pt>
                      <c:pt idx="1">
                        <c:v>2003</c:v>
                      </c:pt>
                      <c:pt idx="2">
                        <c:v>2004</c:v>
                      </c:pt>
                      <c:pt idx="3">
                        <c:v>2005</c:v>
                      </c:pt>
                      <c:pt idx="4">
                        <c:v>2006</c:v>
                      </c:pt>
                      <c:pt idx="5">
                        <c:v>2007</c:v>
                      </c:pt>
                      <c:pt idx="6">
                        <c:v>2008</c:v>
                      </c:pt>
                      <c:pt idx="7">
                        <c:v>2009</c:v>
                      </c:pt>
                      <c:pt idx="8">
                        <c:v>2010</c:v>
                      </c:pt>
                      <c:pt idx="9">
                        <c:v>2011</c:v>
                      </c:pt>
                      <c:pt idx="10">
                        <c:v>2012</c:v>
                      </c:pt>
                      <c:pt idx="11">
                        <c:v>2013</c:v>
                      </c:pt>
                      <c:pt idx="12">
                        <c:v>2014</c:v>
                      </c:pt>
                      <c:pt idx="13">
                        <c:v>2015</c:v>
                      </c:pt>
                      <c:pt idx="14">
                        <c:v>2016</c:v>
                      </c:pt>
                      <c:pt idx="15">
                        <c:v>2017</c:v>
                      </c:pt>
                      <c:pt idx="16">
                        <c:v>2018</c:v>
                      </c:pt>
                      <c:pt idx="17">
                        <c:v>2019</c:v>
                      </c:pt>
                      <c:pt idx="18">
                        <c:v>2020</c:v>
                      </c:pt>
                      <c:pt idx="19">
                        <c:v>2021</c:v>
                      </c:pt>
                      <c:pt idx="20">
                        <c:v>2022</c:v>
                      </c:pt>
                      <c:pt idx="21">
                        <c:v>2023</c:v>
                      </c:pt>
                      <c:pt idx="22">
                        <c:v>2024</c:v>
                      </c:pt>
                      <c:pt idx="23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Sykefravær!$E$4:$E$27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7.2</c:v>
                      </c:pt>
                      <c:pt idx="1">
                        <c:v>7.6</c:v>
                      </c:pt>
                      <c:pt idx="2">
                        <c:v>7</c:v>
                      </c:pt>
                      <c:pt idx="3">
                        <c:v>6.1</c:v>
                      </c:pt>
                      <c:pt idx="4">
                        <c:v>6.5</c:v>
                      </c:pt>
                      <c:pt idx="5">
                        <c:v>6.3000000000000007</c:v>
                      </c:pt>
                      <c:pt idx="6">
                        <c:v>6.7</c:v>
                      </c:pt>
                      <c:pt idx="7">
                        <c:v>6.9</c:v>
                      </c:pt>
                      <c:pt idx="8">
                        <c:v>6.2</c:v>
                      </c:pt>
                      <c:pt idx="9">
                        <c:v>6.3000000000000007</c:v>
                      </c:pt>
                      <c:pt idx="10">
                        <c:v>5.9</c:v>
                      </c:pt>
                      <c:pt idx="11">
                        <c:v>5.9</c:v>
                      </c:pt>
                      <c:pt idx="12">
                        <c:v>5.9</c:v>
                      </c:pt>
                      <c:pt idx="13">
                        <c:v>5.8</c:v>
                      </c:pt>
                      <c:pt idx="14">
                        <c:v>5.7</c:v>
                      </c:pt>
                      <c:pt idx="15">
                        <c:v>5.7</c:v>
                      </c:pt>
                      <c:pt idx="16">
                        <c:v>5.6000000000000005</c:v>
                      </c:pt>
                      <c:pt idx="17">
                        <c:v>5.6000000000000005</c:v>
                      </c:pt>
                      <c:pt idx="18">
                        <c:v>5.9</c:v>
                      </c:pt>
                      <c:pt idx="19">
                        <c:v>6.1</c:v>
                      </c:pt>
                      <c:pt idx="20">
                        <c:v>6.5</c:v>
                      </c:pt>
                      <c:pt idx="21">
                        <c:v>6.6</c:v>
                      </c:pt>
                      <c:pt idx="22">
                        <c:v>6.9</c:v>
                      </c:pt>
                      <c:pt idx="23">
                        <c:v>6.6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6CF6-45A5-8170-0EC32BF163E9}"/>
                  </c:ext>
                </c:extLst>
              </c15:ser>
            </c15:filteredLineSeries>
          </c:ext>
        </c:extLst>
      </c:lineChart>
      <c:catAx>
        <c:axId val="13728118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År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72815199"/>
        <c:crosses val="autoZero"/>
        <c:auto val="1"/>
        <c:lblAlgn val="ctr"/>
        <c:lblOffset val="100"/>
        <c:noMultiLvlLbl val="0"/>
      </c:catAx>
      <c:valAx>
        <c:axId val="1372815199"/>
        <c:scaling>
          <c:orientation val="minMax"/>
          <c:max val="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72811871"/>
        <c:crosses val="autoZero"/>
        <c:crossBetween val="between"/>
        <c:majorUnit val="1"/>
      </c:valAx>
      <c:valAx>
        <c:axId val="1443245584"/>
        <c:scaling>
          <c:orientation val="minMax"/>
          <c:max val="9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3243184"/>
        <c:crosses val="max"/>
        <c:crossBetween val="between"/>
      </c:valAx>
      <c:catAx>
        <c:axId val="1443243184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14432455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4391F-70B5-4463-8E71-B51632FC18DF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85844-DA81-4FD7-94A5-6ECB085929A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2556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1132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340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196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137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334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866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7457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3507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0571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85844-DA81-4FD7-94A5-6ECB085929A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133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526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5A0B7BFA-E24C-73A4-7488-E6AF2D0E4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638" y="-5608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/>
            </a:lvl1pPr>
          </a:lstStyle>
          <a:p>
            <a:r>
              <a:rPr lang="nb-NO" dirty="0"/>
              <a:t>Tittel for universell utforming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4DA07E9-12AA-824A-F200-80B3792B2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Symbol i plassholder">
            <a:extLst>
              <a:ext uri="{FF2B5EF4-FFF2-40B4-BE49-F238E27FC236}">
                <a16:creationId xmlns:a16="http://schemas.microsoft.com/office/drawing/2014/main" id="{1D1C2F15-6AA1-FB01-C955-1ED4E6A8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2639" y="6298141"/>
            <a:ext cx="308517" cy="34303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10540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dekkende bilde med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4DA07E9-12AA-824A-F200-80B3792B2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23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Drainn</a:t>
            </a:r>
            <a:r>
              <a:rPr lang="nb-NO" dirty="0"/>
              <a:t>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For </a:t>
            </a:r>
            <a:r>
              <a:rPr lang="nb-NO" dirty="0" err="1"/>
              <a:t>bedre</a:t>
            </a:r>
            <a:r>
              <a:rPr lang="nb-NO" dirty="0"/>
              <a:t> </a:t>
            </a:r>
            <a:r>
              <a:rPr lang="nb-NO" dirty="0" err="1"/>
              <a:t>lesbarhet</a:t>
            </a:r>
            <a:r>
              <a:rPr lang="nb-NO" dirty="0"/>
              <a:t>, </a:t>
            </a:r>
            <a:r>
              <a:rPr lang="nb-NO" dirty="0" err="1"/>
              <a:t>gjør</a:t>
            </a:r>
            <a:r>
              <a:rPr lang="nb-NO" dirty="0"/>
              <a:t> </a:t>
            </a:r>
            <a:r>
              <a:rPr lang="nb-NO" dirty="0" err="1"/>
              <a:t>bildet</a:t>
            </a:r>
            <a:r>
              <a:rPr lang="nb-NO" dirty="0"/>
              <a:t> </a:t>
            </a:r>
            <a:r>
              <a:rPr lang="nb-NO" dirty="0" err="1"/>
              <a:t>mørkere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Korrigeringer</a:t>
            </a:r>
            <a:r>
              <a:rPr lang="nb-NO" dirty="0"/>
              <a:t>. 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Symbol i plassholder">
            <a:extLst>
              <a:ext uri="{FF2B5EF4-FFF2-40B4-BE49-F238E27FC236}">
                <a16:creationId xmlns:a16="http://schemas.microsoft.com/office/drawing/2014/main" id="{1D1C2F15-6AA1-FB01-C955-1ED4E6A8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2639" y="6298141"/>
            <a:ext cx="308517" cy="34303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2A8A5D1E-CF78-027F-BF70-EA68A4EF5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9" y="2640815"/>
            <a:ext cx="9217024" cy="1443472"/>
          </a:xfrm>
        </p:spPr>
        <p:txBody>
          <a:bodyPr anchor="t" anchorCtr="0">
            <a:noAutofit/>
          </a:bodyPr>
          <a:lstStyle>
            <a:lvl1pPr algn="ctr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644B20AE-75F5-CA81-5602-207D975A56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92488" y="5027944"/>
            <a:ext cx="5407025" cy="591806"/>
          </a:xfrm>
        </p:spPr>
        <p:txBody>
          <a:bodyPr>
            <a:noAutofit/>
          </a:bodyPr>
          <a:lstStyle>
            <a:lvl1pPr marL="0" indent="0" algn="ctr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Undertittel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9791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18584"/>
            <a:ext cx="4471988" cy="115416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ED00BD7B-8670-0F72-4C7F-A43269D3C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206" y="4363891"/>
            <a:ext cx="3513931" cy="1263797"/>
          </a:xfrm>
        </p:spPr>
        <p:txBody>
          <a:bodyPr anchor="b" anchorCtr="0"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4DA07E9-12AA-824A-F200-80B3792B2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40349" y="0"/>
            <a:ext cx="6851651" cy="6858000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1071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012" y="518584"/>
            <a:ext cx="4471988" cy="115416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ED00BD7B-8670-0F72-4C7F-A43269D3C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11218" y="4363891"/>
            <a:ext cx="3513931" cy="1263797"/>
          </a:xfrm>
        </p:spPr>
        <p:txBody>
          <a:bodyPr anchor="b" anchorCtr="0"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4DA07E9-12AA-824A-F200-80B3792B2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851651" cy="6858000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8" name="Symbol i plassholder">
            <a:extLst>
              <a:ext uri="{FF2B5EF4-FFF2-40B4-BE49-F238E27FC236}">
                <a16:creationId xmlns:a16="http://schemas.microsoft.com/office/drawing/2014/main" id="{1D1C2F15-6AA1-FB01-C955-1ED4E6A8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2639" y="6298141"/>
            <a:ext cx="308517" cy="343036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16989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re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027783"/>
            <a:ext cx="3513137" cy="173124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ED00BD7B-8670-0F72-4C7F-A43269D3C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206" y="4363891"/>
            <a:ext cx="3513931" cy="1263797"/>
          </a:xfrm>
        </p:spPr>
        <p:txBody>
          <a:bodyPr anchor="b" anchorCtr="0"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4DA07E9-12AA-824A-F200-80B3792B2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0225" y="970280"/>
            <a:ext cx="7343775" cy="4897120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4610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re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0863" y="1027783"/>
            <a:ext cx="3513137" cy="173124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ED00BD7B-8670-0F72-4C7F-A43269D3C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0069" y="4363891"/>
            <a:ext cx="3513931" cy="1263797"/>
          </a:xfrm>
        </p:spPr>
        <p:txBody>
          <a:bodyPr anchor="b" anchorCtr="0"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4DA07E9-12AA-824A-F200-80B3792B2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8000" y="970280"/>
            <a:ext cx="7343775" cy="4897120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0207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027783"/>
            <a:ext cx="2554505" cy="173124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ED00BD7B-8670-0F72-4C7F-A43269D3C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207" y="4363891"/>
            <a:ext cx="2555082" cy="1263797"/>
          </a:xfrm>
        </p:spPr>
        <p:txBody>
          <a:bodyPr anchor="b" anchorCtr="0"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media 10">
            <a:extLst>
              <a:ext uri="{FF2B5EF4-FFF2-40B4-BE49-F238E27FC236}">
                <a16:creationId xmlns:a16="http://schemas.microsoft.com/office/drawing/2014/main" id="{1738FBB7-0743-D037-4309-B255C61E5514}"/>
              </a:ext>
            </a:extLst>
          </p:cNvPr>
          <p:cNvSpPr>
            <a:spLocks noGrp="1" noChangeAspect="1"/>
          </p:cNvSpPr>
          <p:nvPr>
            <p:ph type="media" sz="quarter" idx="15"/>
          </p:nvPr>
        </p:nvSpPr>
        <p:spPr>
          <a:xfrm>
            <a:off x="3381374" y="965199"/>
            <a:ext cx="8302626" cy="4670227"/>
          </a:xfrm>
        </p:spPr>
        <p:txBody>
          <a:bodyPr/>
          <a:lstStyle>
            <a:lvl1pPr marL="0" indent="0" algn="ctr">
              <a:buNone/>
              <a:defRPr sz="12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/>
              <a:t>Klikk ikonet for å legge til media</a:t>
            </a:r>
          </a:p>
        </p:txBody>
      </p:sp>
    </p:spTree>
    <p:extLst>
      <p:ext uri="{BB962C8B-B14F-4D97-AF65-F5344CB8AC3E}">
        <p14:creationId xmlns:p14="http://schemas.microsoft.com/office/powerpoint/2010/main" val="102623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akgrunn">
            <a:extLst>
              <a:ext uri="{FF2B5EF4-FFF2-40B4-BE49-F238E27FC236}">
                <a16:creationId xmlns:a16="http://schemas.microsoft.com/office/drawing/2014/main" id="{0D809F8B-6594-DDA9-E6B3-F959C1247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53900" cy="68579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18852FBA-A3B8-96BF-7F56-D7EEA9A53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4750" y="2527089"/>
            <a:ext cx="5429250" cy="461665"/>
          </a:xfrm>
        </p:spPr>
        <p:txBody>
          <a:bodyPr anchor="t" anchorCtr="0">
            <a:spAutoFit/>
          </a:bodyPr>
          <a:lstStyle>
            <a:lvl1pPr>
              <a:defRPr sz="3000"/>
            </a:lvl1pPr>
          </a:lstStyle>
          <a:p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1F06FF5-6B2F-676A-23A0-44A1DDB97F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CB9BEE7-EBA8-44B9-F7A0-B0799D7B76F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69F72AC-FA8C-1D8F-86A1-862D79639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6" name="Plassholder for tekst 12">
            <a:extLst>
              <a:ext uri="{FF2B5EF4-FFF2-40B4-BE49-F238E27FC236}">
                <a16:creationId xmlns:a16="http://schemas.microsoft.com/office/drawing/2014/main" id="{1AFAF5EF-6891-F098-DD34-B1594D40AE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54750" y="4192057"/>
            <a:ext cx="5429250" cy="295466"/>
          </a:xfrm>
        </p:spPr>
        <p:txBody>
          <a:bodyPr anchor="t" anchorCtr="0">
            <a:noAutofit/>
          </a:bodyPr>
          <a:lstStyle>
            <a:lvl1pPr marL="0" indent="0">
              <a:buNone/>
              <a:defRPr sz="1920"/>
            </a:lvl1pPr>
            <a:lvl2pPr marL="457200" indent="0">
              <a:buNone/>
              <a:defRPr sz="1920"/>
            </a:lvl2pPr>
            <a:lvl3pPr>
              <a:defRPr sz="1920"/>
            </a:lvl3pPr>
          </a:lstStyle>
          <a:p>
            <a:pPr lvl="0"/>
            <a:r>
              <a:rPr lang="nb-NO" dirty="0"/>
              <a:t>Stillingstittel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3292A660-80D8-0E34-F830-E39EF64189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4750" y="4737099"/>
            <a:ext cx="5429250" cy="634685"/>
          </a:xfrm>
        </p:spPr>
        <p:txBody>
          <a:bodyPr anchor="t" anchorCtr="0"/>
          <a:lstStyle>
            <a:lvl1pPr marL="0" indent="0">
              <a:buNone/>
              <a:defRPr sz="1920"/>
            </a:lvl1pPr>
            <a:lvl2pPr marL="457200" indent="0">
              <a:buNone/>
              <a:defRPr sz="1920"/>
            </a:lvl2pPr>
            <a:lvl3pPr>
              <a:defRPr sz="1920"/>
            </a:lvl3pPr>
          </a:lstStyle>
          <a:p>
            <a:pPr lvl="0"/>
            <a:r>
              <a:rPr lang="nb-NO" dirty="0"/>
              <a:t>Kontaktinformasjon</a:t>
            </a:r>
          </a:p>
        </p:txBody>
      </p:sp>
      <p:sp>
        <p:nvSpPr>
          <p:cNvPr id="17" name="Plassholder for bilde 9">
            <a:extLst>
              <a:ext uri="{FF2B5EF4-FFF2-40B4-BE49-F238E27FC236}">
                <a16:creationId xmlns:a16="http://schemas.microsoft.com/office/drawing/2014/main" id="{DBCD7D44-0F84-E966-4A88-2A40FF6061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803399" y="633414"/>
            <a:ext cx="3492501" cy="4704820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6372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pers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kgrunn">
            <a:extLst>
              <a:ext uri="{FF2B5EF4-FFF2-40B4-BE49-F238E27FC236}">
                <a16:creationId xmlns:a16="http://schemas.microsoft.com/office/drawing/2014/main" id="{82A16B8F-E0C8-9D9B-AD8A-4C0B7A2C3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53900" cy="6857999"/>
          </a:xfrm>
          <a:prstGeom prst="rect">
            <a:avLst/>
          </a:prstGeom>
        </p:spPr>
      </p:pic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1F06FF5-6B2F-676A-23A0-44A1DDB97F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CB9BEE7-EBA8-44B9-F7A0-B0799D7B76F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69F72AC-FA8C-1D8F-86A1-862D79639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ilde 9">
            <a:extLst>
              <a:ext uri="{FF2B5EF4-FFF2-40B4-BE49-F238E27FC236}">
                <a16:creationId xmlns:a16="http://schemas.microsoft.com/office/drawing/2014/main" id="{34B5D24B-2800-CAC2-4CEF-AB454968D4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8000" y="1083002"/>
            <a:ext cx="3511550" cy="2617912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B6D436D9-203D-126A-E0B1-20ADEE3C0A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3867151"/>
            <a:ext cx="3513138" cy="59093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92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  <p:sp>
        <p:nvSpPr>
          <p:cNvPr id="14" name="Plassholder for tekst 11">
            <a:extLst>
              <a:ext uri="{FF2B5EF4-FFF2-40B4-BE49-F238E27FC236}">
                <a16:creationId xmlns:a16="http://schemas.microsoft.com/office/drawing/2014/main" id="{60667DA7-070B-41A5-B209-DA5076EDE6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8000" y="4569978"/>
            <a:ext cx="3513138" cy="1544018"/>
          </a:xfrm>
        </p:spPr>
        <p:txBody>
          <a:bodyPr/>
          <a:lstStyle>
            <a:lvl1pPr marL="0" indent="0">
              <a:buNone/>
              <a:defRPr sz="154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 dirty="0" err="1"/>
              <a:t>Informasjon</a:t>
            </a:r>
            <a:r>
              <a:rPr lang="nb-NO" dirty="0"/>
              <a:t> </a:t>
            </a:r>
            <a:r>
              <a:rPr lang="nb-NO" dirty="0" err="1"/>
              <a:t>og</a:t>
            </a:r>
            <a:r>
              <a:rPr lang="nb-NO" dirty="0"/>
              <a:t> </a:t>
            </a:r>
            <a:r>
              <a:rPr lang="nb-NO" dirty="0" err="1"/>
              <a:t>kontakt</a:t>
            </a:r>
            <a:endParaRPr lang="nb-NO" dirty="0"/>
          </a:p>
        </p:txBody>
      </p:sp>
      <p:sp>
        <p:nvSpPr>
          <p:cNvPr id="15" name="Plassholder for bilde 9">
            <a:extLst>
              <a:ext uri="{FF2B5EF4-FFF2-40B4-BE49-F238E27FC236}">
                <a16:creationId xmlns:a16="http://schemas.microsoft.com/office/drawing/2014/main" id="{5F961436-BA38-F2E0-FB61-51E6CC2393C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40225" y="1083002"/>
            <a:ext cx="3511550" cy="2617912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8" name="Plassholder for tekst 11">
            <a:extLst>
              <a:ext uri="{FF2B5EF4-FFF2-40B4-BE49-F238E27FC236}">
                <a16:creationId xmlns:a16="http://schemas.microsoft.com/office/drawing/2014/main" id="{8AE45EFD-26BB-B0EF-1689-F0FA533FFD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0225" y="3867151"/>
            <a:ext cx="3513138" cy="59093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92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  <p:sp>
        <p:nvSpPr>
          <p:cNvPr id="20" name="Plassholder for tekst 11">
            <a:extLst>
              <a:ext uri="{FF2B5EF4-FFF2-40B4-BE49-F238E27FC236}">
                <a16:creationId xmlns:a16="http://schemas.microsoft.com/office/drawing/2014/main" id="{C1F1B68C-C2B7-7609-C1AC-0B39FEC6EF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0225" y="4569978"/>
            <a:ext cx="3513138" cy="1544018"/>
          </a:xfrm>
        </p:spPr>
        <p:txBody>
          <a:bodyPr/>
          <a:lstStyle>
            <a:lvl1pPr marL="0" indent="0">
              <a:buNone/>
              <a:defRPr sz="154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 dirty="0" err="1"/>
              <a:t>Informasjon</a:t>
            </a:r>
            <a:r>
              <a:rPr lang="nb-NO" dirty="0"/>
              <a:t> </a:t>
            </a:r>
            <a:r>
              <a:rPr lang="nb-NO" dirty="0" err="1"/>
              <a:t>og</a:t>
            </a:r>
            <a:r>
              <a:rPr lang="nb-NO" dirty="0"/>
              <a:t> </a:t>
            </a:r>
            <a:r>
              <a:rPr lang="nb-NO" dirty="0" err="1"/>
              <a:t>kontakt</a:t>
            </a:r>
            <a:endParaRPr lang="nb-NO" dirty="0"/>
          </a:p>
        </p:txBody>
      </p:sp>
      <p:sp>
        <p:nvSpPr>
          <p:cNvPr id="21" name="Plassholder for bilde 9">
            <a:extLst>
              <a:ext uri="{FF2B5EF4-FFF2-40B4-BE49-F238E27FC236}">
                <a16:creationId xmlns:a16="http://schemas.microsoft.com/office/drawing/2014/main" id="{49325E17-F243-8A88-B31D-25EEB02C1FF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72450" y="1083002"/>
            <a:ext cx="3511550" cy="2617912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22" name="Plassholder for tekst 11">
            <a:extLst>
              <a:ext uri="{FF2B5EF4-FFF2-40B4-BE49-F238E27FC236}">
                <a16:creationId xmlns:a16="http://schemas.microsoft.com/office/drawing/2014/main" id="{8B3E09C6-E5BC-1FCA-BB1E-D332DD1A31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2450" y="3867151"/>
            <a:ext cx="3513138" cy="59093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92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  <p:sp>
        <p:nvSpPr>
          <p:cNvPr id="23" name="Plassholder for tekst 11">
            <a:extLst>
              <a:ext uri="{FF2B5EF4-FFF2-40B4-BE49-F238E27FC236}">
                <a16:creationId xmlns:a16="http://schemas.microsoft.com/office/drawing/2014/main" id="{59CFA003-DD32-BD68-7492-1BAF7AF1AA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2450" y="4569978"/>
            <a:ext cx="3513138" cy="1544018"/>
          </a:xfrm>
        </p:spPr>
        <p:txBody>
          <a:bodyPr/>
          <a:lstStyle>
            <a:lvl1pPr marL="0" indent="0">
              <a:buNone/>
              <a:defRPr sz="154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 dirty="0" err="1"/>
              <a:t>Informasjon</a:t>
            </a:r>
            <a:r>
              <a:rPr lang="nb-NO" dirty="0"/>
              <a:t> </a:t>
            </a:r>
            <a:r>
              <a:rPr lang="nb-NO" dirty="0" err="1"/>
              <a:t>og</a:t>
            </a:r>
            <a:r>
              <a:rPr lang="nb-NO" dirty="0"/>
              <a:t> </a:t>
            </a:r>
            <a:r>
              <a:rPr lang="nb-NO" dirty="0" err="1"/>
              <a:t>kontakt</a:t>
            </a:r>
            <a:endParaRPr lang="nb-NO" dirty="0"/>
          </a:p>
        </p:txBody>
      </p:sp>
      <p:sp>
        <p:nvSpPr>
          <p:cNvPr id="24" name="Tittel 1">
            <a:extLst>
              <a:ext uri="{FF2B5EF4-FFF2-40B4-BE49-F238E27FC236}">
                <a16:creationId xmlns:a16="http://schemas.microsoft.com/office/drawing/2014/main" id="{4F6D96B2-9305-A690-7BEA-E8F2EBD13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638" y="-5608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/>
            </a:lvl1pPr>
          </a:lstStyle>
          <a:p>
            <a:r>
              <a:rPr lang="nb-NO" dirty="0"/>
              <a:t>Tittel for universell utforming</a:t>
            </a:r>
          </a:p>
        </p:txBody>
      </p:sp>
    </p:spTree>
    <p:extLst>
      <p:ext uri="{BB962C8B-B14F-4D97-AF65-F5344CB8AC3E}">
        <p14:creationId xmlns:p14="http://schemas.microsoft.com/office/powerpoint/2010/main" val="1673371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deler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akgrunn">
            <a:extLst>
              <a:ext uri="{FF2B5EF4-FFF2-40B4-BE49-F238E27FC236}">
                <a16:creationId xmlns:a16="http://schemas.microsoft.com/office/drawing/2014/main" id="{A29888DD-48F9-C324-5A51-1CED02849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FCBEB32C-8211-2F5E-F237-7E8E619AC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178117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7836134F-10BC-5E04-A410-BFBE2025F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410526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pic>
        <p:nvPicPr>
          <p:cNvPr id="12" name="Symbol">
            <a:extLst>
              <a:ext uri="{FF2B5EF4-FFF2-40B4-BE49-F238E27FC236}">
                <a16:creationId xmlns:a16="http://schemas.microsoft.com/office/drawing/2014/main" id="{3E54F702-BE1D-A76C-D7E3-7EE89994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2639" y="6298141"/>
            <a:ext cx="308516" cy="343036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121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270080"/>
            <a:ext cx="3513138" cy="157254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224" y="633413"/>
            <a:ext cx="7343775" cy="5480583"/>
          </a:xfrm>
        </p:spPr>
        <p:txBody>
          <a:bodyPr anchor="ctr" anchorCtr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07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deler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FCBEB32C-8211-2F5E-F237-7E8E619AC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1781175"/>
            <a:ext cx="636587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7836134F-10BC-5E04-A410-BFBE2025F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410526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B9195C9A-F68E-01C7-127B-146369F082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7965" y="0"/>
            <a:ext cx="5034036" cy="6858000"/>
          </a:xfrm>
          <a:custGeom>
            <a:avLst/>
            <a:gdLst>
              <a:gd name="connsiteX0" fmla="*/ 1348431 w 5034036"/>
              <a:gd name="connsiteY0" fmla="*/ 0 h 6858000"/>
              <a:gd name="connsiteX1" fmla="*/ 5034036 w 5034036"/>
              <a:gd name="connsiteY1" fmla="*/ 0 h 6858000"/>
              <a:gd name="connsiteX2" fmla="*/ 5034036 w 5034036"/>
              <a:gd name="connsiteY2" fmla="*/ 6858000 h 6858000"/>
              <a:gd name="connsiteX3" fmla="*/ 1348431 w 5034036"/>
              <a:gd name="connsiteY3" fmla="*/ 6858000 h 6858000"/>
              <a:gd name="connsiteX4" fmla="*/ 0 w 5034036"/>
              <a:gd name="connsiteY4" fmla="*/ 3429000 h 6858000"/>
              <a:gd name="connsiteX5" fmla="*/ 1348431 w 503403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4036" h="6858000">
                <a:moveTo>
                  <a:pt x="1348431" y="0"/>
                </a:moveTo>
                <a:lnTo>
                  <a:pt x="5034036" y="0"/>
                </a:lnTo>
                <a:lnTo>
                  <a:pt x="5034036" y="6858000"/>
                </a:lnTo>
                <a:lnTo>
                  <a:pt x="1348431" y="6858000"/>
                </a:lnTo>
                <a:cubicBezTo>
                  <a:pt x="511782" y="5959145"/>
                  <a:pt x="0" y="4753838"/>
                  <a:pt x="0" y="3429000"/>
                </a:cubicBezTo>
                <a:cubicBezTo>
                  <a:pt x="0" y="2104160"/>
                  <a:pt x="511782" y="898857"/>
                  <a:pt x="1348431" y="0"/>
                </a:cubicBezTo>
                <a:close/>
              </a:path>
            </a:pathLst>
          </a:custGeom>
        </p:spPr>
        <p:txBody>
          <a:bodyPr wrap="square" lIns="1656000">
            <a:noAutofit/>
          </a:bodyPr>
          <a:lstStyle>
            <a:lvl1pPr marL="0" indent="0" algn="ctr">
              <a:buNone/>
              <a:defRPr sz="123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pic>
        <p:nvPicPr>
          <p:cNvPr id="12" name="Symbol">
            <a:extLst>
              <a:ext uri="{FF2B5EF4-FFF2-40B4-BE49-F238E27FC236}">
                <a16:creationId xmlns:a16="http://schemas.microsoft.com/office/drawing/2014/main" id="{3E54F702-BE1D-A76C-D7E3-7EE89994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82639" y="6298141"/>
            <a:ext cx="308516" cy="343036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775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deler 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FCBEB32C-8211-2F5E-F237-7E8E619AC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860425"/>
            <a:ext cx="7886776" cy="721736"/>
          </a:xfrm>
        </p:spPr>
        <p:txBody>
          <a:bodyPr anchor="t" anchorCtr="0">
            <a:sp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7836134F-10BC-5E04-A410-BFBE2025F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1730331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7D0C908B-F04B-B713-88AA-35A7840152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618317"/>
            <a:ext cx="12192000" cy="4239684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4" name="Grafisk element i plassholder">
            <a:extLst>
              <a:ext uri="{FF2B5EF4-FFF2-40B4-BE49-F238E27FC236}">
                <a16:creationId xmlns:a16="http://schemas.microsoft.com/office/drawing/2014/main" id="{5DE6E5C0-C5B9-EC2D-BD3B-BEDFEE95AE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28125" y="-2"/>
            <a:ext cx="3063875" cy="565908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7241"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15" name="Symbol i plassholder">
            <a:extLst>
              <a:ext uri="{FF2B5EF4-FFF2-40B4-BE49-F238E27FC236}">
                <a16:creationId xmlns:a16="http://schemas.microsoft.com/office/drawing/2014/main" id="{45C691AF-0969-BAFD-E5AE-000413822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2639" y="6298141"/>
            <a:ext cx="308517" cy="343036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6365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deler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kgrunn">
            <a:extLst>
              <a:ext uri="{FF2B5EF4-FFF2-40B4-BE49-F238E27FC236}">
                <a16:creationId xmlns:a16="http://schemas.microsoft.com/office/drawing/2014/main" id="{05694561-C714-5F76-1C8F-7BC37D0F5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FCBEB32C-8211-2F5E-F237-7E8E619AC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178117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7836134F-10BC-5E04-A410-BFBE2025F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410526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pic>
        <p:nvPicPr>
          <p:cNvPr id="9" name="Symbol">
            <a:extLst>
              <a:ext uri="{FF2B5EF4-FFF2-40B4-BE49-F238E27FC236}">
                <a16:creationId xmlns:a16="http://schemas.microsoft.com/office/drawing/2014/main" id="{F610EFB5-1A40-2ECC-C0D4-F148B3F45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2639" y="6298141"/>
            <a:ext cx="308516" cy="343036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3061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deler 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FCBEB32C-8211-2F5E-F237-7E8E619AC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1781175"/>
            <a:ext cx="636587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7836134F-10BC-5E04-A410-BFBE2025F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410526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B9195C9A-F68E-01C7-127B-146369F082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7965" y="0"/>
            <a:ext cx="5034036" cy="6858000"/>
          </a:xfrm>
          <a:custGeom>
            <a:avLst/>
            <a:gdLst>
              <a:gd name="connsiteX0" fmla="*/ 1348431 w 5034036"/>
              <a:gd name="connsiteY0" fmla="*/ 0 h 6858000"/>
              <a:gd name="connsiteX1" fmla="*/ 5034036 w 5034036"/>
              <a:gd name="connsiteY1" fmla="*/ 0 h 6858000"/>
              <a:gd name="connsiteX2" fmla="*/ 5034036 w 5034036"/>
              <a:gd name="connsiteY2" fmla="*/ 6858000 h 6858000"/>
              <a:gd name="connsiteX3" fmla="*/ 1348431 w 5034036"/>
              <a:gd name="connsiteY3" fmla="*/ 6858000 h 6858000"/>
              <a:gd name="connsiteX4" fmla="*/ 0 w 5034036"/>
              <a:gd name="connsiteY4" fmla="*/ 3429000 h 6858000"/>
              <a:gd name="connsiteX5" fmla="*/ 1348431 w 503403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4036" h="6858000">
                <a:moveTo>
                  <a:pt x="1348431" y="0"/>
                </a:moveTo>
                <a:lnTo>
                  <a:pt x="5034036" y="0"/>
                </a:lnTo>
                <a:lnTo>
                  <a:pt x="5034036" y="6858000"/>
                </a:lnTo>
                <a:lnTo>
                  <a:pt x="1348431" y="6858000"/>
                </a:lnTo>
                <a:cubicBezTo>
                  <a:pt x="511782" y="5959145"/>
                  <a:pt x="0" y="4753838"/>
                  <a:pt x="0" y="3429000"/>
                </a:cubicBezTo>
                <a:cubicBezTo>
                  <a:pt x="0" y="2104160"/>
                  <a:pt x="511782" y="898857"/>
                  <a:pt x="1348431" y="0"/>
                </a:cubicBezTo>
                <a:close/>
              </a:path>
            </a:pathLst>
          </a:custGeom>
        </p:spPr>
        <p:txBody>
          <a:bodyPr wrap="square" lIns="1656000">
            <a:noAutofit/>
          </a:bodyPr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" name="Symbol">
            <a:extLst>
              <a:ext uri="{FF2B5EF4-FFF2-40B4-BE49-F238E27FC236}">
                <a16:creationId xmlns:a16="http://schemas.microsoft.com/office/drawing/2014/main" id="{D6211094-A57D-ECB7-C312-5D3EE4584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82639" y="6298141"/>
            <a:ext cx="308516" cy="34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923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deler 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FCBEB32C-8211-2F5E-F237-7E8E619AC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860425"/>
            <a:ext cx="7886776" cy="721736"/>
          </a:xfrm>
        </p:spPr>
        <p:txBody>
          <a:bodyPr anchor="t" anchorCtr="0">
            <a:sp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7836134F-10BC-5E04-A410-BFBE2025F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1730331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7D0C908B-F04B-B713-88AA-35A7840152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618317"/>
            <a:ext cx="12192000" cy="4239684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4" name="Grafisk element i plassholder">
            <a:extLst>
              <a:ext uri="{FF2B5EF4-FFF2-40B4-BE49-F238E27FC236}">
                <a16:creationId xmlns:a16="http://schemas.microsoft.com/office/drawing/2014/main" id="{5DE6E5C0-C5B9-EC2D-BD3B-BEDFEE95AE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28125" y="-2"/>
            <a:ext cx="3063875" cy="565908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7241"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15" name="Symbol i plassholder">
            <a:extLst>
              <a:ext uri="{FF2B5EF4-FFF2-40B4-BE49-F238E27FC236}">
                <a16:creationId xmlns:a16="http://schemas.microsoft.com/office/drawing/2014/main" id="{45C691AF-0969-BAFD-E5AE-000413822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2639" y="6298141"/>
            <a:ext cx="308517" cy="343036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2760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7001823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88" y="486965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6057904"/>
            <a:ext cx="5407025" cy="236988"/>
          </a:xfrm>
        </p:spPr>
        <p:txBody>
          <a:bodyPr anchor="b" anchorCtr="0">
            <a:noAutofit/>
          </a:bodyPr>
          <a:lstStyle>
            <a:lvl1pPr marL="0" indent="0">
              <a:buNone/>
              <a:defRPr sz="154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Dato/sted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00" y="632489"/>
            <a:ext cx="1905000" cy="499790"/>
          </a:xfrm>
          <a:prstGeom prst="rect">
            <a:avLst/>
          </a:prstGeom>
        </p:spPr>
      </p:pic>
      <p:pic>
        <p:nvPicPr>
          <p:cNvPr id="14" name="Grafisk element">
            <a:extLst>
              <a:ext uri="{FF2B5EF4-FFF2-40B4-BE49-F238E27FC236}">
                <a16:creationId xmlns:a16="http://schemas.microsoft.com/office/drawing/2014/main" id="{E7DA99B6-0C96-681A-A63F-E33B8818D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8125" y="394585"/>
            <a:ext cx="3063875" cy="606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48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88" y="486965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6057904"/>
            <a:ext cx="5407025" cy="236988"/>
          </a:xfrm>
        </p:spPr>
        <p:txBody>
          <a:bodyPr anchor="b" anchorCtr="0">
            <a:noAutofit/>
          </a:bodyPr>
          <a:lstStyle>
            <a:lvl1pPr marL="0" indent="0">
              <a:buNone/>
              <a:defRPr sz="154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Dato/sted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00" y="632489"/>
            <a:ext cx="1905000" cy="499790"/>
          </a:xfrm>
          <a:prstGeom prst="rect">
            <a:avLst/>
          </a:prstGeom>
        </p:spPr>
      </p:pic>
      <p:pic>
        <p:nvPicPr>
          <p:cNvPr id="11" name="Grafikk 10">
            <a:extLst>
              <a:ext uri="{FF2B5EF4-FFF2-40B4-BE49-F238E27FC236}">
                <a16:creationId xmlns:a16="http://schemas.microsoft.com/office/drawing/2014/main" id="{34942D5E-76E0-DE10-15CD-77DF4659D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5660" y="638097"/>
            <a:ext cx="5006340" cy="556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63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88" y="486965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6057904"/>
            <a:ext cx="5407025" cy="236988"/>
          </a:xfrm>
        </p:spPr>
        <p:txBody>
          <a:bodyPr anchor="b" anchorCtr="0">
            <a:noAutofit/>
          </a:bodyPr>
          <a:lstStyle>
            <a:lvl1pPr marL="0" indent="0">
              <a:buNone/>
              <a:defRPr sz="154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Dato/sted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00" y="632489"/>
            <a:ext cx="1905000" cy="499790"/>
          </a:xfrm>
          <a:prstGeom prst="rect">
            <a:avLst/>
          </a:prstGeom>
        </p:spPr>
      </p:pic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5E6BD0A8-0073-11FF-5CF8-7C6A99E909D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7965" y="0"/>
            <a:ext cx="5034036" cy="6858000"/>
          </a:xfrm>
          <a:custGeom>
            <a:avLst/>
            <a:gdLst>
              <a:gd name="connsiteX0" fmla="*/ 1348431 w 5034036"/>
              <a:gd name="connsiteY0" fmla="*/ 0 h 6858000"/>
              <a:gd name="connsiteX1" fmla="*/ 5034036 w 5034036"/>
              <a:gd name="connsiteY1" fmla="*/ 0 h 6858000"/>
              <a:gd name="connsiteX2" fmla="*/ 5034036 w 5034036"/>
              <a:gd name="connsiteY2" fmla="*/ 6858000 h 6858000"/>
              <a:gd name="connsiteX3" fmla="*/ 1348431 w 5034036"/>
              <a:gd name="connsiteY3" fmla="*/ 6858000 h 6858000"/>
              <a:gd name="connsiteX4" fmla="*/ 0 w 5034036"/>
              <a:gd name="connsiteY4" fmla="*/ 3429000 h 6858000"/>
              <a:gd name="connsiteX5" fmla="*/ 1348431 w 503403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4036" h="6858000">
                <a:moveTo>
                  <a:pt x="1348431" y="0"/>
                </a:moveTo>
                <a:lnTo>
                  <a:pt x="5034036" y="0"/>
                </a:lnTo>
                <a:lnTo>
                  <a:pt x="5034036" y="6858000"/>
                </a:lnTo>
                <a:lnTo>
                  <a:pt x="1348431" y="6858000"/>
                </a:lnTo>
                <a:cubicBezTo>
                  <a:pt x="511782" y="5959145"/>
                  <a:pt x="0" y="4753838"/>
                  <a:pt x="0" y="3429000"/>
                </a:cubicBezTo>
                <a:cubicBezTo>
                  <a:pt x="0" y="2104160"/>
                  <a:pt x="511782" y="898857"/>
                  <a:pt x="1348431" y="0"/>
                </a:cubicBezTo>
                <a:close/>
              </a:path>
            </a:pathLst>
          </a:custGeom>
        </p:spPr>
        <p:txBody>
          <a:bodyPr wrap="square" lIns="1656000">
            <a:noAutofit/>
          </a:bodyPr>
          <a:lstStyle>
            <a:lvl1pPr marL="0" indent="0" algn="ctr">
              <a:buNone/>
              <a:defRPr sz="123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623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88" y="486965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6057904"/>
            <a:ext cx="5407025" cy="236988"/>
          </a:xfrm>
        </p:spPr>
        <p:txBody>
          <a:bodyPr anchor="b" anchorCtr="0">
            <a:noAutofit/>
          </a:bodyPr>
          <a:lstStyle>
            <a:lvl1pPr marL="0" indent="0">
              <a:buNone/>
              <a:defRPr sz="154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Dato/sted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8002" y="632489"/>
            <a:ext cx="1904996" cy="499790"/>
          </a:xfrm>
          <a:prstGeom prst="rect">
            <a:avLst/>
          </a:prstGeom>
        </p:spPr>
      </p:pic>
      <p:pic>
        <p:nvPicPr>
          <p:cNvPr id="7" name="Grafisk element">
            <a:extLst>
              <a:ext uri="{FF2B5EF4-FFF2-40B4-BE49-F238E27FC236}">
                <a16:creationId xmlns:a16="http://schemas.microsoft.com/office/drawing/2014/main" id="{BE33651C-4F2A-CD16-74D1-2EA2A1928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128125" y="394585"/>
            <a:ext cx="3063874" cy="606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77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88" y="486965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6057904"/>
            <a:ext cx="5407025" cy="236988"/>
          </a:xfrm>
        </p:spPr>
        <p:txBody>
          <a:bodyPr anchor="b" anchorCtr="0">
            <a:noAutofit/>
          </a:bodyPr>
          <a:lstStyle>
            <a:lvl1pPr marL="0" indent="0">
              <a:buNone/>
              <a:defRPr sz="154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Dato/sted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8002" y="632489"/>
            <a:ext cx="1904996" cy="499790"/>
          </a:xfrm>
          <a:prstGeom prst="rect">
            <a:avLst/>
          </a:prstGeom>
        </p:spPr>
      </p:pic>
      <p:pic>
        <p:nvPicPr>
          <p:cNvPr id="11" name="Grafikk 10">
            <a:extLst>
              <a:ext uri="{FF2B5EF4-FFF2-40B4-BE49-F238E27FC236}">
                <a16:creationId xmlns:a16="http://schemas.microsoft.com/office/drawing/2014/main" id="{34942D5E-76E0-DE10-15CD-77DF4659D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85660" y="644633"/>
            <a:ext cx="5006340" cy="555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23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ore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4975" indent="-434975">
              <a:spcBef>
                <a:spcPts val="3600"/>
              </a:spcBef>
              <a:buFont typeface="Avenir Next LT Pro" panose="020B0504020202020204" pitchFamily="34" charset="0"/>
              <a:buChar char="•"/>
              <a:defRPr sz="3000"/>
            </a:lvl1pPr>
            <a:lvl2pPr marL="965200" indent="-434975">
              <a:defRPr sz="3000"/>
            </a:lvl2pPr>
            <a:lvl3pPr>
              <a:defRPr sz="2400"/>
            </a:lvl3pPr>
            <a:lvl4pPr>
              <a:defRPr sz="30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4992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88" y="4869659"/>
            <a:ext cx="5407025" cy="640276"/>
          </a:xfrm>
        </p:spPr>
        <p:txBody>
          <a:bodyPr/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6057904"/>
            <a:ext cx="5407025" cy="236988"/>
          </a:xfrm>
        </p:spPr>
        <p:txBody>
          <a:bodyPr anchor="b" anchorCtr="0">
            <a:noAutofit/>
          </a:bodyPr>
          <a:lstStyle>
            <a:lvl1pPr marL="0" indent="0">
              <a:buNone/>
              <a:defRPr sz="154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Dato/sted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8002" y="632489"/>
            <a:ext cx="1904996" cy="499790"/>
          </a:xfrm>
          <a:prstGeom prst="rect">
            <a:avLst/>
          </a:prstGeom>
        </p:spPr>
      </p:pic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5E6BD0A8-0073-11FF-5CF8-7C6A99E909D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7965" y="0"/>
            <a:ext cx="5034036" cy="6858000"/>
          </a:xfrm>
          <a:custGeom>
            <a:avLst/>
            <a:gdLst>
              <a:gd name="connsiteX0" fmla="*/ 1348431 w 5034036"/>
              <a:gd name="connsiteY0" fmla="*/ 0 h 6858000"/>
              <a:gd name="connsiteX1" fmla="*/ 5034036 w 5034036"/>
              <a:gd name="connsiteY1" fmla="*/ 0 h 6858000"/>
              <a:gd name="connsiteX2" fmla="*/ 5034036 w 5034036"/>
              <a:gd name="connsiteY2" fmla="*/ 6858000 h 6858000"/>
              <a:gd name="connsiteX3" fmla="*/ 1348431 w 5034036"/>
              <a:gd name="connsiteY3" fmla="*/ 6858000 h 6858000"/>
              <a:gd name="connsiteX4" fmla="*/ 0 w 5034036"/>
              <a:gd name="connsiteY4" fmla="*/ 3429000 h 6858000"/>
              <a:gd name="connsiteX5" fmla="*/ 1348431 w 503403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4036" h="6858000">
                <a:moveTo>
                  <a:pt x="1348431" y="0"/>
                </a:moveTo>
                <a:lnTo>
                  <a:pt x="5034036" y="0"/>
                </a:lnTo>
                <a:lnTo>
                  <a:pt x="5034036" y="6858000"/>
                </a:lnTo>
                <a:lnTo>
                  <a:pt x="1348431" y="6858000"/>
                </a:lnTo>
                <a:cubicBezTo>
                  <a:pt x="511782" y="5959145"/>
                  <a:pt x="0" y="4753838"/>
                  <a:pt x="0" y="3429000"/>
                </a:cubicBezTo>
                <a:cubicBezTo>
                  <a:pt x="0" y="2104160"/>
                  <a:pt x="511782" y="898857"/>
                  <a:pt x="1348431" y="0"/>
                </a:cubicBezTo>
                <a:close/>
              </a:path>
            </a:pathLst>
          </a:custGeom>
        </p:spPr>
        <p:txBody>
          <a:bodyPr wrap="square" lIns="1656000">
            <a:noAutofit/>
          </a:bodyPr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3861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7488" y="4869659"/>
            <a:ext cx="5407025" cy="295466"/>
          </a:xfrm>
        </p:spPr>
        <p:txBody>
          <a:bodyPr>
            <a:noAutofit/>
          </a:bodyPr>
          <a:lstStyle>
            <a:lvl1pPr marL="0" indent="0" algn="l">
              <a:buNone/>
              <a:defRPr sz="192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Undertittel/navn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5262659"/>
            <a:ext cx="5407025" cy="850803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54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Kontaktinformasjon</a:t>
            </a:r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34C658A6-D505-0E2B-448C-1E6ADBF916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00" y="632489"/>
            <a:ext cx="1905000" cy="499790"/>
          </a:xfrm>
          <a:prstGeom prst="rect">
            <a:avLst/>
          </a:prstGeom>
        </p:spPr>
      </p:pic>
      <p:pic>
        <p:nvPicPr>
          <p:cNvPr id="11" name="Grafikk 10">
            <a:extLst>
              <a:ext uri="{FF2B5EF4-FFF2-40B4-BE49-F238E27FC236}">
                <a16:creationId xmlns:a16="http://schemas.microsoft.com/office/drawing/2014/main" id="{34942D5E-76E0-DE10-15CD-77DF4659D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5660" y="638097"/>
            <a:ext cx="5006340" cy="556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53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2545565"/>
            <a:ext cx="5407025" cy="144347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690">
                <a:solidFill>
                  <a:schemeClr val="accent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7488" y="4869659"/>
            <a:ext cx="5407025" cy="295466"/>
          </a:xfrm>
        </p:spPr>
        <p:txBody>
          <a:bodyPr>
            <a:noAutofit/>
          </a:bodyPr>
          <a:lstStyle>
            <a:lvl1pPr marL="0" indent="0" algn="l">
              <a:buNone/>
              <a:defRPr sz="192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Undertittel/navn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63D3420-29D8-265B-6EA9-59C760FC1F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8" y="5262659"/>
            <a:ext cx="5407025" cy="850803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54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Kontaktinformasjon</a:t>
            </a:r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9C92AE82-1D1A-AFB6-93B6-0BB3C89A1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185660" y="644633"/>
            <a:ext cx="5006340" cy="5555338"/>
          </a:xfrm>
          <a:prstGeom prst="rect">
            <a:avLst/>
          </a:prstGeom>
        </p:spPr>
      </p:pic>
      <p:pic>
        <p:nvPicPr>
          <p:cNvPr id="8" name="Logo" descr="Riksrevisjonen logo">
            <a:extLst>
              <a:ext uri="{FF2B5EF4-FFF2-40B4-BE49-F238E27FC236}">
                <a16:creationId xmlns:a16="http://schemas.microsoft.com/office/drawing/2014/main" id="{C657E82C-E330-FE2B-3258-EE893A5C8B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8002" y="632489"/>
            <a:ext cx="1904996" cy="4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40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kgrunn">
            <a:extLst>
              <a:ext uri="{FF2B5EF4-FFF2-40B4-BE49-F238E27FC236}">
                <a16:creationId xmlns:a16="http://schemas.microsoft.com/office/drawing/2014/main" id="{997B31AB-09C7-735A-AF4C-E77E43100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66600" cy="6858000"/>
          </a:xfrm>
          <a:prstGeom prst="rect">
            <a:avLst/>
          </a:prstGeom>
        </p:spPr>
      </p:pic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7A1142C1-D000-408E-46A7-D5603F7E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1ADA98E-1588-E91E-87CA-861F9296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76000E83-B309-961A-8EDF-BF131BAD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2" name="Logo" descr="Riksrevisjonen logo">
            <a:extLst>
              <a:ext uri="{FF2B5EF4-FFF2-40B4-BE49-F238E27FC236}">
                <a16:creationId xmlns:a16="http://schemas.microsoft.com/office/drawing/2014/main" id="{7508FAEA-75AE-AD43-56D0-858509CB934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2169" y="2717006"/>
            <a:ext cx="5427663" cy="142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774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7A1142C1-D000-408E-46A7-D5603F7E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3600" y="6858000"/>
            <a:ext cx="27432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/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1ADA98E-1588-E91E-87CA-861F9296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7488" y="6858000"/>
            <a:ext cx="41148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endParaRPr lang="nb-NO" dirty="0"/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76000E83-B309-961A-8EDF-BF131BAD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858000"/>
            <a:ext cx="1168400" cy="15389"/>
          </a:xfrm>
        </p:spPr>
        <p:txBody>
          <a:bodyPr>
            <a:spAutoFit/>
          </a:bodyPr>
          <a:lstStyle>
            <a:lvl1pPr>
              <a:defRPr sz="100"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" name="Logo" descr="Riksrevisjonen logo">
            <a:extLst>
              <a:ext uri="{FF2B5EF4-FFF2-40B4-BE49-F238E27FC236}">
                <a16:creationId xmlns:a16="http://schemas.microsoft.com/office/drawing/2014/main" id="{C762FE6E-84FB-D28D-5056-C3C7079EAE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82170" y="2717006"/>
            <a:ext cx="5427663" cy="142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7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F6A5C6-E1C4-952D-DABF-1BB5BF893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F9189F2-90EA-8E91-C548-D83149ABB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60C1620-A883-B651-8150-B415FC34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DC0A9E3-377C-16F0-9402-9273CFB90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E957C6DE-F39A-9B71-CEB0-43167096B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702863"/>
            <a:ext cx="5427663" cy="4411132"/>
          </a:xfrm>
        </p:spPr>
        <p:txBody>
          <a:bodyPr tIns="14400"/>
          <a:lstStyle>
            <a:lvl1pPr>
              <a:defRPr sz="1920"/>
            </a:lvl1pPr>
            <a:lvl2pPr>
              <a:defRPr sz="1920"/>
            </a:lvl2pPr>
            <a:lvl3pPr>
              <a:defRPr sz="1540"/>
            </a:lvl3pPr>
            <a:lvl4pPr>
              <a:defRPr sz="1920"/>
            </a:lvl4pPr>
            <a:lvl5pPr>
              <a:defRPr sz="154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22E42883-727C-D486-E333-4D1301749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6339" y="1702863"/>
            <a:ext cx="5427663" cy="4411132"/>
          </a:xfrm>
        </p:spPr>
        <p:txBody>
          <a:bodyPr tIns="14400"/>
          <a:lstStyle>
            <a:lvl1pPr>
              <a:defRPr sz="1920"/>
            </a:lvl1pPr>
            <a:lvl2pPr>
              <a:defRPr sz="1920"/>
            </a:lvl2pPr>
            <a:lvl3pPr>
              <a:defRPr sz="1540"/>
            </a:lvl3pPr>
            <a:lvl4pPr>
              <a:defRPr sz="1920"/>
            </a:lvl4pPr>
            <a:lvl5pPr>
              <a:defRPr sz="154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502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103CD8-DC4B-1EAC-E4B7-A853F1896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23DA3595-0D76-FC7F-CE98-A2771164E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8C16737-31A4-6AA3-36AE-0BE2577D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A46AD8-B713-9AE7-6379-37F60491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161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F77EDC89-EC50-7887-13EF-4967CDF00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638" y="-5608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/>
            </a:lvl1pPr>
          </a:lstStyle>
          <a:p>
            <a:r>
              <a:rPr lang="nb-NO" dirty="0"/>
              <a:t>Tittel for universell utforming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D064978-874C-7D8A-AFE0-B180BBD1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1478240-A459-CDB4-8DEB-93A2E8715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620AF32-9AE9-644B-1BE5-C69DEA28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725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7372A-A4C1-F7A9-DDBC-7EB01A6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026584"/>
            <a:ext cx="3513138" cy="1731243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7694785E-F7E9-D6D2-286A-EBDE6AC2AC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40225" y="973137"/>
            <a:ext cx="3511550" cy="2326745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CE46297F-5A06-E573-F56D-185ED77AFC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0225" y="3642359"/>
            <a:ext cx="3511550" cy="2471103"/>
          </a:xfrm>
        </p:spPr>
        <p:txBody>
          <a:bodyPr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C1DF3A02-7D4E-E070-E8EB-0075CB3F8E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72450" y="973137"/>
            <a:ext cx="3511550" cy="2326745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14" name="Plassholder for tekst 11">
            <a:extLst>
              <a:ext uri="{FF2B5EF4-FFF2-40B4-BE49-F238E27FC236}">
                <a16:creationId xmlns:a16="http://schemas.microsoft.com/office/drawing/2014/main" id="{675AED5A-19A5-C720-282C-E6944FFD3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72450" y="3642359"/>
            <a:ext cx="3511550" cy="2471103"/>
          </a:xfrm>
        </p:spPr>
        <p:txBody>
          <a:bodyPr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6434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43E91DA8-A892-808D-4127-A9D5DF158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7694785E-F7E9-D6D2-286A-EBDE6AC2AC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8000" y="1693080"/>
            <a:ext cx="3511550" cy="2326745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CE46297F-5A06-E573-F56D-185ED77AFC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207" y="4362303"/>
            <a:ext cx="3511550" cy="1751160"/>
          </a:xfrm>
        </p:spPr>
        <p:txBody>
          <a:bodyPr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bilde 9">
            <a:extLst>
              <a:ext uri="{FF2B5EF4-FFF2-40B4-BE49-F238E27FC236}">
                <a16:creationId xmlns:a16="http://schemas.microsoft.com/office/drawing/2014/main" id="{178FC9FC-B6C5-844F-939E-C34C88C8FB6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0225" y="1693080"/>
            <a:ext cx="3511550" cy="2326745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1" name="Plassholder for tekst 11">
            <a:extLst>
              <a:ext uri="{FF2B5EF4-FFF2-40B4-BE49-F238E27FC236}">
                <a16:creationId xmlns:a16="http://schemas.microsoft.com/office/drawing/2014/main" id="{F795AA08-D323-D3BD-8F35-B592F85642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39432" y="4362303"/>
            <a:ext cx="3511550" cy="1751160"/>
          </a:xfrm>
        </p:spPr>
        <p:txBody>
          <a:bodyPr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bilde 9">
            <a:extLst>
              <a:ext uri="{FF2B5EF4-FFF2-40B4-BE49-F238E27FC236}">
                <a16:creationId xmlns:a16="http://schemas.microsoft.com/office/drawing/2014/main" id="{E5CA577E-B187-3AB4-4EE2-5F5A11CB755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70863" y="1693080"/>
            <a:ext cx="3511550" cy="2326745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6" name="Plassholder for tekst 11">
            <a:extLst>
              <a:ext uri="{FF2B5EF4-FFF2-40B4-BE49-F238E27FC236}">
                <a16:creationId xmlns:a16="http://schemas.microsoft.com/office/drawing/2014/main" id="{DFD2A434-BC93-65E7-DDCE-6A46FB4FA0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0863" y="4362303"/>
            <a:ext cx="3511550" cy="1751160"/>
          </a:xfrm>
        </p:spPr>
        <p:txBody>
          <a:bodyPr/>
          <a:lstStyle>
            <a:lvl1pPr marL="0" indent="0">
              <a:buNone/>
              <a:defRPr sz="1540"/>
            </a:lvl1pPr>
            <a:lvl2pPr>
              <a:defRPr sz="1540"/>
            </a:lvl2pPr>
            <a:lvl3pPr>
              <a:defRPr sz="1280"/>
            </a:lvl3pPr>
            <a:lvl4pPr>
              <a:defRPr sz="154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462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43E91DA8-A892-808D-4127-A9D5DF158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10A8-4EE9-470C-972D-0E41A2C50444}" type="datetimeFigureOut">
              <a:rPr lang="nb-NO" smtClean="0"/>
              <a:t>12.06.2026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7694785E-F7E9-D6D2-286A-EBDE6AC2AC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7207" y="2046540"/>
            <a:ext cx="2555081" cy="1692991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CE46297F-5A06-E573-F56D-185ED77AFC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207" y="4038087"/>
            <a:ext cx="2555081" cy="1751160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280"/>
            </a:lvl1pPr>
            <a:lvl2pPr>
              <a:defRPr sz="1280"/>
            </a:lvl2pPr>
            <a:lvl3pPr>
              <a:defRPr sz="1280"/>
            </a:lvl3pPr>
            <a:lvl4pPr>
              <a:defRPr sz="128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bilde 9">
            <a:extLst>
              <a:ext uri="{FF2B5EF4-FFF2-40B4-BE49-F238E27FC236}">
                <a16:creationId xmlns:a16="http://schemas.microsoft.com/office/drawing/2014/main" id="{38168AA3-E5FC-A7FA-014A-A5985C6AFA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81375" y="2046540"/>
            <a:ext cx="2555081" cy="1692991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3" name="Plassholder for tekst 11">
            <a:extLst>
              <a:ext uri="{FF2B5EF4-FFF2-40B4-BE49-F238E27FC236}">
                <a16:creationId xmlns:a16="http://schemas.microsoft.com/office/drawing/2014/main" id="{D9400DBA-EFA7-073E-1E7D-8AA7303085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81375" y="4038087"/>
            <a:ext cx="2555081" cy="1751160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280"/>
            </a:lvl1pPr>
            <a:lvl2pPr>
              <a:defRPr sz="1280"/>
            </a:lvl2pPr>
            <a:lvl3pPr>
              <a:defRPr sz="1280"/>
            </a:lvl3pPr>
            <a:lvl4pPr>
              <a:defRPr sz="128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4" name="Plassholder for bilde 9">
            <a:extLst>
              <a:ext uri="{FF2B5EF4-FFF2-40B4-BE49-F238E27FC236}">
                <a16:creationId xmlns:a16="http://schemas.microsoft.com/office/drawing/2014/main" id="{502E25AB-3C2F-9B65-2BDC-0B4AF5AAC7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53957" y="2046540"/>
            <a:ext cx="2555081" cy="1692991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7" name="Plassholder for tekst 11">
            <a:extLst>
              <a:ext uri="{FF2B5EF4-FFF2-40B4-BE49-F238E27FC236}">
                <a16:creationId xmlns:a16="http://schemas.microsoft.com/office/drawing/2014/main" id="{E40226CB-A871-0683-4705-905DB53A2E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3957" y="4038087"/>
            <a:ext cx="2555081" cy="1751160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280"/>
            </a:lvl1pPr>
            <a:lvl2pPr>
              <a:defRPr sz="1280"/>
            </a:lvl2pPr>
            <a:lvl3pPr>
              <a:defRPr sz="1280"/>
            </a:lvl3pPr>
            <a:lvl4pPr>
              <a:defRPr sz="128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8" name="Plassholder for bilde 9">
            <a:extLst>
              <a:ext uri="{FF2B5EF4-FFF2-40B4-BE49-F238E27FC236}">
                <a16:creationId xmlns:a16="http://schemas.microsoft.com/office/drawing/2014/main" id="{2DB17A83-A19E-8C81-FFF5-AA816B3ACCF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28919" y="2046540"/>
            <a:ext cx="2555081" cy="1692991"/>
          </a:xfrm>
        </p:spPr>
        <p:txBody>
          <a:bodyPr/>
          <a:lstStyle>
            <a:lvl1pPr marL="0" indent="0" algn="ctr">
              <a:buNone/>
              <a:defRPr sz="123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, </a:t>
            </a:r>
            <a:r>
              <a:rPr lang="nb-NO" dirty="0" err="1"/>
              <a:t>dra</a:t>
            </a:r>
            <a:r>
              <a:rPr lang="nb-NO" dirty="0"/>
              <a:t> inn </a:t>
            </a:r>
            <a:r>
              <a:rPr lang="nb-NO" dirty="0" err="1"/>
              <a:t>en</a:t>
            </a:r>
            <a:r>
              <a:rPr lang="nb-NO" dirty="0"/>
              <a:t> </a:t>
            </a:r>
            <a:r>
              <a:rPr lang="nb-NO" dirty="0" err="1"/>
              <a:t>bildefil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gå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Sett inn-</a:t>
            </a:r>
            <a:r>
              <a:rPr lang="nb-NO" dirty="0" err="1"/>
              <a:t>fanen</a:t>
            </a:r>
            <a:r>
              <a:rPr lang="nb-NO" dirty="0"/>
              <a:t> &gt; Bilder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 et </a:t>
            </a:r>
            <a:r>
              <a:rPr lang="nb-NO" dirty="0" err="1"/>
              <a:t>bilde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/>
              <a:t>Juster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</a:p>
        </p:txBody>
      </p:sp>
      <p:sp>
        <p:nvSpPr>
          <p:cNvPr id="19" name="Plassholder for tekst 11">
            <a:extLst>
              <a:ext uri="{FF2B5EF4-FFF2-40B4-BE49-F238E27FC236}">
                <a16:creationId xmlns:a16="http://schemas.microsoft.com/office/drawing/2014/main" id="{4C1FF866-20B4-8662-65FF-DF45611372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28919" y="4038087"/>
            <a:ext cx="2555081" cy="1751160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1280"/>
            </a:lvl1pPr>
            <a:lvl2pPr>
              <a:defRPr sz="1280"/>
            </a:lvl2pPr>
            <a:lvl3pPr>
              <a:defRPr sz="1280"/>
            </a:lvl3pPr>
            <a:lvl4pPr>
              <a:defRPr sz="1280"/>
            </a:lvl4pPr>
            <a:lvl5pPr>
              <a:defRPr sz="128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25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sv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7D64C1-85CD-7C67-0948-3FF0CDB34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18584"/>
            <a:ext cx="11176000" cy="5770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C49E59-D3F7-2BEB-91C8-C723726A9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702863"/>
            <a:ext cx="11176000" cy="44111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1F81589F-B3E4-6835-96B5-8B1A21C3D8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Symbol">
            <a:extLst>
              <a:ext uri="{FF2B5EF4-FFF2-40B4-BE49-F238E27FC236}">
                <a16:creationId xmlns:a16="http://schemas.microsoft.com/office/drawing/2014/main" id="{2EF4E811-DCBC-0433-C3F8-59AFEA9DC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82639" y="6298141"/>
            <a:ext cx="308517" cy="343036"/>
          </a:xfrm>
          <a:prstGeom prst="rect">
            <a:avLst/>
          </a:prstGeom>
        </p:spPr>
      </p:pic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26BCF2-BF13-78A8-38A6-6FE7B032C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87488" y="6410592"/>
            <a:ext cx="41148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BB5651-E3BC-2F1B-F6E9-850B8CEE92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13600" y="6410592"/>
            <a:ext cx="27432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fontAlgn="ctr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77FA799-8EE6-52E9-3D45-86CA6A6A2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5600" y="6410592"/>
            <a:ext cx="11684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4881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4" r:id="rId2"/>
    <p:sldLayoutId id="2147483665" r:id="rId3"/>
    <p:sldLayoutId id="2147483660" r:id="rId4"/>
    <p:sldLayoutId id="2147483662" r:id="rId5"/>
    <p:sldLayoutId id="2147483663" r:id="rId6"/>
    <p:sldLayoutId id="2147483666" r:id="rId7"/>
    <p:sldLayoutId id="2147483667" r:id="rId8"/>
    <p:sldLayoutId id="2147483668" r:id="rId9"/>
    <p:sldLayoutId id="2147483671" r:id="rId10"/>
    <p:sldLayoutId id="2147483686" r:id="rId11"/>
    <p:sldLayoutId id="2147483669" r:id="rId12"/>
    <p:sldLayoutId id="2147483670" r:id="rId13"/>
    <p:sldLayoutId id="2147483681" r:id="rId14"/>
    <p:sldLayoutId id="2147483682" r:id="rId15"/>
    <p:sldLayoutId id="2147483685" r:id="rId16"/>
    <p:sldLayoutId id="2147483683" r:id="rId17"/>
    <p:sldLayoutId id="2147483684" r:id="rId18"/>
  </p:sldLayoutIdLst>
  <p:txStyles>
    <p:titleStyle>
      <a:lvl1pPr algn="l" defTabSz="914400" rtl="0" eaLnBrk="1" fontAlgn="ctr" latinLnBrk="0" hangingPunct="1">
        <a:lnSpc>
          <a:spcPct val="100000"/>
        </a:lnSpc>
        <a:spcBef>
          <a:spcPct val="0"/>
        </a:spcBef>
        <a:buNone/>
        <a:defRPr sz="375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914400" rtl="0" eaLnBrk="1" fontAlgn="ctr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venir Next LT Pro" panose="020B05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ctr" latinLnBrk="0" hangingPunct="1">
        <a:lnSpc>
          <a:spcPct val="100000"/>
        </a:lnSpc>
        <a:spcBef>
          <a:spcPts val="500"/>
        </a:spcBef>
        <a:buFont typeface="Avenir Next LT Pro" panose="020B05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ctr" latinLnBrk="0" hangingPunct="1">
        <a:lnSpc>
          <a:spcPct val="100000"/>
        </a:lnSpc>
        <a:spcBef>
          <a:spcPts val="500"/>
        </a:spcBef>
        <a:buFont typeface="Avenir Next LT Pro" panose="020B0504020202020204" pitchFamily="34" charset="0"/>
        <a:buChar char="–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fontAlgn="ctr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None/>
        <a:defRPr sz="2400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fontAlgn="ctr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None/>
        <a:defRPr sz="192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20" userDrawn="1">
          <p15:clr>
            <a:srgbClr val="9FCC3B"/>
          </p15:clr>
        </p15:guide>
        <p15:guide id="3" pos="723" userDrawn="1">
          <p15:clr>
            <a:srgbClr val="9FCC3B"/>
          </p15:clr>
        </p15:guide>
        <p15:guide id="4" pos="937" userDrawn="1">
          <p15:clr>
            <a:srgbClr val="9FCC3B"/>
          </p15:clr>
        </p15:guide>
        <p15:guide id="5" pos="1326" userDrawn="1">
          <p15:clr>
            <a:srgbClr val="9FCC3B"/>
          </p15:clr>
        </p15:guide>
        <p15:guide id="6" pos="1527" userDrawn="1">
          <p15:clr>
            <a:srgbClr val="9FCC3B"/>
          </p15:clr>
        </p15:guide>
        <p15:guide id="7" pos="1929" userDrawn="1">
          <p15:clr>
            <a:srgbClr val="9FCC3B"/>
          </p15:clr>
        </p15:guide>
        <p15:guide id="8" pos="2130" userDrawn="1">
          <p15:clr>
            <a:srgbClr val="9FCC3B"/>
          </p15:clr>
        </p15:guide>
        <p15:guide id="9" pos="2533" userDrawn="1">
          <p15:clr>
            <a:srgbClr val="9FCC3B"/>
          </p15:clr>
        </p15:guide>
        <p15:guide id="10" pos="2734" userDrawn="1">
          <p15:clr>
            <a:srgbClr val="9FCC3B"/>
          </p15:clr>
        </p15:guide>
        <p15:guide id="11" pos="3137" userDrawn="1">
          <p15:clr>
            <a:srgbClr val="9FCC3B"/>
          </p15:clr>
        </p15:guide>
        <p15:guide id="12" pos="3336" userDrawn="1">
          <p15:clr>
            <a:srgbClr val="9FCC3B"/>
          </p15:clr>
        </p15:guide>
        <p15:guide id="13" pos="3739" userDrawn="1">
          <p15:clr>
            <a:srgbClr val="9FCC3B"/>
          </p15:clr>
        </p15:guide>
        <p15:guide id="14" pos="3940" userDrawn="1">
          <p15:clr>
            <a:srgbClr val="9FCC3B"/>
          </p15:clr>
        </p15:guide>
        <p15:guide id="15" pos="4343" userDrawn="1">
          <p15:clr>
            <a:srgbClr val="9FCC3B"/>
          </p15:clr>
        </p15:guide>
        <p15:guide id="16" pos="4544" userDrawn="1">
          <p15:clr>
            <a:srgbClr val="9FCC3B"/>
          </p15:clr>
        </p15:guide>
        <p15:guide id="17" pos="4946" userDrawn="1">
          <p15:clr>
            <a:srgbClr val="9FCC3B"/>
          </p15:clr>
        </p15:guide>
        <p15:guide id="18" pos="5147" userDrawn="1">
          <p15:clr>
            <a:srgbClr val="9FCC3B"/>
          </p15:clr>
        </p15:guide>
        <p15:guide id="19" pos="5549" userDrawn="1">
          <p15:clr>
            <a:srgbClr val="9FCC3B"/>
          </p15:clr>
        </p15:guide>
        <p15:guide id="20" pos="5750" userDrawn="1">
          <p15:clr>
            <a:srgbClr val="9FCC3B"/>
          </p15:clr>
        </p15:guide>
        <p15:guide id="21" pos="6153" userDrawn="1">
          <p15:clr>
            <a:srgbClr val="9FCC3B"/>
          </p15:clr>
        </p15:guide>
        <p15:guide id="22" pos="6354" userDrawn="1">
          <p15:clr>
            <a:srgbClr val="9FCC3B"/>
          </p15:clr>
        </p15:guide>
        <p15:guide id="23" pos="6756" userDrawn="1">
          <p15:clr>
            <a:srgbClr val="9FCC3B"/>
          </p15:clr>
        </p15:guide>
        <p15:guide id="24" pos="6957" userDrawn="1">
          <p15:clr>
            <a:srgbClr val="9FCC3B"/>
          </p15:clr>
        </p15:guide>
        <p15:guide id="25" orient="horz" pos="399" userDrawn="1">
          <p15:clr>
            <a:srgbClr val="9FCC3B"/>
          </p15:clr>
        </p15:guide>
        <p15:guide id="26" orient="horz" pos="1120" userDrawn="1">
          <p15:clr>
            <a:srgbClr val="9FCC3B"/>
          </p15:clr>
        </p15:guide>
        <p15:guide id="28" pos="7360" userDrawn="1">
          <p15:clr>
            <a:srgbClr val="9FCC3B"/>
          </p15:clr>
        </p15:guide>
        <p15:guide id="29" orient="horz" pos="3851" userDrawn="1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7D64C1-85CD-7C67-0948-3FF0CDB34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18584"/>
            <a:ext cx="11176000" cy="5770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C49E59-D3F7-2BEB-91C8-C723726A9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702863"/>
            <a:ext cx="11176000" cy="44111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1F81589F-B3E4-6835-96B5-8B1A21C3D8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Symbol">
            <a:extLst>
              <a:ext uri="{FF2B5EF4-FFF2-40B4-BE49-F238E27FC236}">
                <a16:creationId xmlns:a16="http://schemas.microsoft.com/office/drawing/2014/main" id="{2EF4E811-DCBC-0433-C3F8-59AFEA9DC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639" y="6298141"/>
            <a:ext cx="308517" cy="343036"/>
          </a:xfrm>
          <a:prstGeom prst="rect">
            <a:avLst/>
          </a:prstGeom>
        </p:spPr>
      </p:pic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26BCF2-BF13-78A8-38A6-6FE7B032C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87488" y="6410592"/>
            <a:ext cx="41148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BB5651-E3BC-2F1B-F6E9-850B8CEE92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13600" y="6410592"/>
            <a:ext cx="27432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fontAlgn="ctr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77FA799-8EE6-52E9-3D45-86CA6A6A2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5600" y="6410592"/>
            <a:ext cx="11684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116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21" r:id="rId5"/>
    <p:sldLayoutId id="2147483722" r:id="rId6"/>
  </p:sldLayoutIdLst>
  <p:txStyles>
    <p:titleStyle>
      <a:lvl1pPr algn="l" defTabSz="914400" rtl="0" eaLnBrk="1" fontAlgn="ctr" latinLnBrk="0" hangingPunct="1">
        <a:lnSpc>
          <a:spcPct val="100000"/>
        </a:lnSpc>
        <a:spcBef>
          <a:spcPct val="0"/>
        </a:spcBef>
        <a:buNone/>
        <a:defRPr sz="375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914400" rtl="0" eaLnBrk="1" fontAlgn="ctr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venir Next LT Pro" panose="020B05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ctr" latinLnBrk="0" hangingPunct="1">
        <a:lnSpc>
          <a:spcPct val="100000"/>
        </a:lnSpc>
        <a:spcBef>
          <a:spcPts val="500"/>
        </a:spcBef>
        <a:buFont typeface="Avenir Next LT Pro" panose="020B05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ctr" latinLnBrk="0" hangingPunct="1">
        <a:lnSpc>
          <a:spcPct val="100000"/>
        </a:lnSpc>
        <a:spcBef>
          <a:spcPts val="500"/>
        </a:spcBef>
        <a:buFont typeface="Avenir Next LT Pro" panose="020B0504020202020204" pitchFamily="34" charset="0"/>
        <a:buChar char="–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fontAlgn="ctr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None/>
        <a:defRPr sz="2400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fontAlgn="ctr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None/>
        <a:defRPr sz="192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20" userDrawn="1">
          <p15:clr>
            <a:srgbClr val="9FCC3B"/>
          </p15:clr>
        </p15:guide>
        <p15:guide id="3" pos="723" userDrawn="1">
          <p15:clr>
            <a:srgbClr val="9FCC3B"/>
          </p15:clr>
        </p15:guide>
        <p15:guide id="4" pos="937" userDrawn="1">
          <p15:clr>
            <a:srgbClr val="9FCC3B"/>
          </p15:clr>
        </p15:guide>
        <p15:guide id="5" pos="1326" userDrawn="1">
          <p15:clr>
            <a:srgbClr val="9FCC3B"/>
          </p15:clr>
        </p15:guide>
        <p15:guide id="6" pos="1527" userDrawn="1">
          <p15:clr>
            <a:srgbClr val="9FCC3B"/>
          </p15:clr>
        </p15:guide>
        <p15:guide id="7" pos="1929" userDrawn="1">
          <p15:clr>
            <a:srgbClr val="9FCC3B"/>
          </p15:clr>
        </p15:guide>
        <p15:guide id="8" pos="2130" userDrawn="1">
          <p15:clr>
            <a:srgbClr val="9FCC3B"/>
          </p15:clr>
        </p15:guide>
        <p15:guide id="9" pos="2533" userDrawn="1">
          <p15:clr>
            <a:srgbClr val="9FCC3B"/>
          </p15:clr>
        </p15:guide>
        <p15:guide id="10" pos="2734" userDrawn="1">
          <p15:clr>
            <a:srgbClr val="9FCC3B"/>
          </p15:clr>
        </p15:guide>
        <p15:guide id="11" pos="3137" userDrawn="1">
          <p15:clr>
            <a:srgbClr val="9FCC3B"/>
          </p15:clr>
        </p15:guide>
        <p15:guide id="12" pos="3336" userDrawn="1">
          <p15:clr>
            <a:srgbClr val="9FCC3B"/>
          </p15:clr>
        </p15:guide>
        <p15:guide id="13" pos="3739" userDrawn="1">
          <p15:clr>
            <a:srgbClr val="9FCC3B"/>
          </p15:clr>
        </p15:guide>
        <p15:guide id="14" pos="3940" userDrawn="1">
          <p15:clr>
            <a:srgbClr val="9FCC3B"/>
          </p15:clr>
        </p15:guide>
        <p15:guide id="15" pos="4343" userDrawn="1">
          <p15:clr>
            <a:srgbClr val="9FCC3B"/>
          </p15:clr>
        </p15:guide>
        <p15:guide id="16" pos="4544" userDrawn="1">
          <p15:clr>
            <a:srgbClr val="9FCC3B"/>
          </p15:clr>
        </p15:guide>
        <p15:guide id="17" pos="4946" userDrawn="1">
          <p15:clr>
            <a:srgbClr val="9FCC3B"/>
          </p15:clr>
        </p15:guide>
        <p15:guide id="18" pos="5147" userDrawn="1">
          <p15:clr>
            <a:srgbClr val="9FCC3B"/>
          </p15:clr>
        </p15:guide>
        <p15:guide id="19" pos="5549" userDrawn="1">
          <p15:clr>
            <a:srgbClr val="9FCC3B"/>
          </p15:clr>
        </p15:guide>
        <p15:guide id="20" pos="5750" userDrawn="1">
          <p15:clr>
            <a:srgbClr val="9FCC3B"/>
          </p15:clr>
        </p15:guide>
        <p15:guide id="21" pos="6153" userDrawn="1">
          <p15:clr>
            <a:srgbClr val="9FCC3B"/>
          </p15:clr>
        </p15:guide>
        <p15:guide id="22" pos="6354" userDrawn="1">
          <p15:clr>
            <a:srgbClr val="9FCC3B"/>
          </p15:clr>
        </p15:guide>
        <p15:guide id="23" pos="6756" userDrawn="1">
          <p15:clr>
            <a:srgbClr val="9FCC3B"/>
          </p15:clr>
        </p15:guide>
        <p15:guide id="24" pos="6957" userDrawn="1">
          <p15:clr>
            <a:srgbClr val="9FCC3B"/>
          </p15:clr>
        </p15:guide>
        <p15:guide id="25" orient="horz" pos="399" userDrawn="1">
          <p15:clr>
            <a:srgbClr val="9FCC3B"/>
          </p15:clr>
        </p15:guide>
        <p15:guide id="26" orient="horz" pos="1120" userDrawn="1">
          <p15:clr>
            <a:srgbClr val="9FCC3B"/>
          </p15:clr>
        </p15:guide>
        <p15:guide id="28" pos="7360" userDrawn="1">
          <p15:clr>
            <a:srgbClr val="9FCC3B"/>
          </p15:clr>
        </p15:guide>
        <p15:guide id="29" orient="horz" pos="3851" userDrawn="1">
          <p15:clr>
            <a:srgbClr val="9FCC3B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7D64C1-85CD-7C67-0948-3FF0CDB34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18584"/>
            <a:ext cx="11176000" cy="5770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C49E59-D3F7-2BEB-91C8-C723726A9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702863"/>
            <a:ext cx="11176000" cy="44111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1F81589F-B3E4-6835-96B5-8B1A21C3D8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Symbol">
            <a:extLst>
              <a:ext uri="{FF2B5EF4-FFF2-40B4-BE49-F238E27FC236}">
                <a16:creationId xmlns:a16="http://schemas.microsoft.com/office/drawing/2014/main" id="{2EF4E811-DCBC-0433-C3F8-59AFEA9DC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639" y="6298141"/>
            <a:ext cx="308517" cy="343036"/>
          </a:xfrm>
          <a:prstGeom prst="rect">
            <a:avLst/>
          </a:prstGeom>
        </p:spPr>
      </p:pic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26BCF2-BF13-78A8-38A6-6FE7B032C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87488" y="6410592"/>
            <a:ext cx="41148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BB5651-E3BC-2F1B-F6E9-850B8CEE92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13600" y="6410592"/>
            <a:ext cx="27432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fontAlgn="ctr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6A610A8-4EE9-470C-972D-0E41A2C50444}" type="datetimeFigureOut">
              <a:rPr lang="nb-NO" smtClean="0"/>
              <a:pPr/>
              <a:t>12.06.2026</a:t>
            </a:fld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77FA799-8EE6-52E9-3D45-86CA6A6A2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5600" y="6410592"/>
            <a:ext cx="1168400" cy="1508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9874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718" r:id="rId4"/>
    <p:sldLayoutId id="2147483716" r:id="rId5"/>
    <p:sldLayoutId id="2147483717" r:id="rId6"/>
    <p:sldLayoutId id="2147483691" r:id="rId7"/>
    <p:sldLayoutId id="2147483719" r:id="rId8"/>
    <p:sldLayoutId id="2147483692" r:id="rId9"/>
    <p:sldLayoutId id="2147483720" r:id="rId10"/>
  </p:sldLayoutIdLst>
  <p:txStyles>
    <p:titleStyle>
      <a:lvl1pPr algn="l" defTabSz="914400" rtl="0" eaLnBrk="1" fontAlgn="ctr" latinLnBrk="0" hangingPunct="1">
        <a:lnSpc>
          <a:spcPct val="100000"/>
        </a:lnSpc>
        <a:spcBef>
          <a:spcPct val="0"/>
        </a:spcBef>
        <a:buNone/>
        <a:defRPr sz="375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914400" rtl="0" eaLnBrk="1" fontAlgn="ctr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venir Next LT Pro" panose="020B05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ctr" latinLnBrk="0" hangingPunct="1">
        <a:lnSpc>
          <a:spcPct val="100000"/>
        </a:lnSpc>
        <a:spcBef>
          <a:spcPts val="500"/>
        </a:spcBef>
        <a:buFont typeface="Avenir Next LT Pro" panose="020B05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ctr" latinLnBrk="0" hangingPunct="1">
        <a:lnSpc>
          <a:spcPct val="100000"/>
        </a:lnSpc>
        <a:spcBef>
          <a:spcPts val="500"/>
        </a:spcBef>
        <a:buFont typeface="Avenir Next LT Pro" panose="020B0504020202020204" pitchFamily="34" charset="0"/>
        <a:buChar char="–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fontAlgn="ctr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None/>
        <a:defRPr sz="2400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fontAlgn="ctr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None/>
        <a:defRPr sz="192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20" userDrawn="1">
          <p15:clr>
            <a:srgbClr val="9FCC3B"/>
          </p15:clr>
        </p15:guide>
        <p15:guide id="3" pos="723" userDrawn="1">
          <p15:clr>
            <a:srgbClr val="9FCC3B"/>
          </p15:clr>
        </p15:guide>
        <p15:guide id="4" pos="937" userDrawn="1">
          <p15:clr>
            <a:srgbClr val="9FCC3B"/>
          </p15:clr>
        </p15:guide>
        <p15:guide id="5" pos="1326" userDrawn="1">
          <p15:clr>
            <a:srgbClr val="9FCC3B"/>
          </p15:clr>
        </p15:guide>
        <p15:guide id="6" pos="1527" userDrawn="1">
          <p15:clr>
            <a:srgbClr val="9FCC3B"/>
          </p15:clr>
        </p15:guide>
        <p15:guide id="7" pos="1929" userDrawn="1">
          <p15:clr>
            <a:srgbClr val="9FCC3B"/>
          </p15:clr>
        </p15:guide>
        <p15:guide id="8" pos="2130" userDrawn="1">
          <p15:clr>
            <a:srgbClr val="9FCC3B"/>
          </p15:clr>
        </p15:guide>
        <p15:guide id="9" pos="2533" userDrawn="1">
          <p15:clr>
            <a:srgbClr val="9FCC3B"/>
          </p15:clr>
        </p15:guide>
        <p15:guide id="10" pos="2734" userDrawn="1">
          <p15:clr>
            <a:srgbClr val="9FCC3B"/>
          </p15:clr>
        </p15:guide>
        <p15:guide id="11" pos="3137" userDrawn="1">
          <p15:clr>
            <a:srgbClr val="9FCC3B"/>
          </p15:clr>
        </p15:guide>
        <p15:guide id="12" pos="3336" userDrawn="1">
          <p15:clr>
            <a:srgbClr val="9FCC3B"/>
          </p15:clr>
        </p15:guide>
        <p15:guide id="13" pos="3739" userDrawn="1">
          <p15:clr>
            <a:srgbClr val="9FCC3B"/>
          </p15:clr>
        </p15:guide>
        <p15:guide id="14" pos="3940" userDrawn="1">
          <p15:clr>
            <a:srgbClr val="9FCC3B"/>
          </p15:clr>
        </p15:guide>
        <p15:guide id="15" pos="4343" userDrawn="1">
          <p15:clr>
            <a:srgbClr val="9FCC3B"/>
          </p15:clr>
        </p15:guide>
        <p15:guide id="16" pos="4544" userDrawn="1">
          <p15:clr>
            <a:srgbClr val="9FCC3B"/>
          </p15:clr>
        </p15:guide>
        <p15:guide id="17" pos="4946" userDrawn="1">
          <p15:clr>
            <a:srgbClr val="9FCC3B"/>
          </p15:clr>
        </p15:guide>
        <p15:guide id="18" pos="5147" userDrawn="1">
          <p15:clr>
            <a:srgbClr val="9FCC3B"/>
          </p15:clr>
        </p15:guide>
        <p15:guide id="19" pos="5549" userDrawn="1">
          <p15:clr>
            <a:srgbClr val="9FCC3B"/>
          </p15:clr>
        </p15:guide>
        <p15:guide id="20" pos="5750" userDrawn="1">
          <p15:clr>
            <a:srgbClr val="9FCC3B"/>
          </p15:clr>
        </p15:guide>
        <p15:guide id="21" pos="6153" userDrawn="1">
          <p15:clr>
            <a:srgbClr val="9FCC3B"/>
          </p15:clr>
        </p15:guide>
        <p15:guide id="22" pos="6354" userDrawn="1">
          <p15:clr>
            <a:srgbClr val="9FCC3B"/>
          </p15:clr>
        </p15:guide>
        <p15:guide id="23" pos="6756" userDrawn="1">
          <p15:clr>
            <a:srgbClr val="9FCC3B"/>
          </p15:clr>
        </p15:guide>
        <p15:guide id="24" pos="6957" userDrawn="1">
          <p15:clr>
            <a:srgbClr val="9FCC3B"/>
          </p15:clr>
        </p15:guide>
        <p15:guide id="25" orient="horz" pos="399" userDrawn="1">
          <p15:clr>
            <a:srgbClr val="9FCC3B"/>
          </p15:clr>
        </p15:guide>
        <p15:guide id="26" orient="horz" pos="1120" userDrawn="1">
          <p15:clr>
            <a:srgbClr val="9FCC3B"/>
          </p15:clr>
        </p15:guide>
        <p15:guide id="28" pos="7360" userDrawn="1">
          <p15:clr>
            <a:srgbClr val="9FCC3B"/>
          </p15:clr>
        </p15:guide>
        <p15:guide id="29" orient="horz" pos="3851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EB9DA0-A3C0-F857-8B27-EEEFBF265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638" y="894945"/>
            <a:ext cx="9283272" cy="2329702"/>
          </a:xfrm>
        </p:spPr>
        <p:txBody>
          <a:bodyPr/>
          <a:lstStyle/>
          <a:p>
            <a:pPr algn="ctr"/>
            <a:br>
              <a:rPr lang="nb-NO" dirty="0"/>
            </a:br>
            <a:r>
              <a:rPr lang="nb-NO" dirty="0"/>
              <a:t>Riksrevisjonens undersøkelser </a:t>
            </a:r>
            <a:br>
              <a:rPr lang="nb-NO" dirty="0"/>
            </a:br>
            <a:r>
              <a:rPr lang="nb-NO" dirty="0"/>
              <a:t>av Nav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9EFA680-453C-6FE2-E53F-7CC35C166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638" y="4105269"/>
            <a:ext cx="8778324" cy="1634628"/>
          </a:xfrm>
        </p:spPr>
        <p:txBody>
          <a:bodyPr/>
          <a:lstStyle/>
          <a:p>
            <a:pPr marL="342900" indent="-342900" algn="ctr">
              <a:buFontTx/>
              <a:buChar char="-"/>
            </a:pPr>
            <a:r>
              <a:rPr lang="nb-NO" sz="2800" dirty="0"/>
              <a:t>Frafall fra arbeidslivet</a:t>
            </a:r>
          </a:p>
          <a:p>
            <a:pPr marL="342900" indent="-342900" algn="ctr">
              <a:buFontTx/>
              <a:buChar char="-"/>
            </a:pPr>
            <a:r>
              <a:rPr lang="nb-NO" sz="2800" dirty="0"/>
              <a:t>Unge utenfor arbeidslivet</a:t>
            </a:r>
          </a:p>
          <a:p>
            <a:pPr marL="342900" indent="-342900" algn="ctr">
              <a:buFontTx/>
              <a:buChar char="-"/>
            </a:pPr>
            <a:endParaRPr lang="nb-NO" sz="2800" dirty="0"/>
          </a:p>
          <a:p>
            <a:pPr marL="342900" indent="-342900" algn="ctr">
              <a:buFontTx/>
              <a:buChar char="-"/>
            </a:pPr>
            <a:r>
              <a:rPr lang="nb-NO" sz="2800" dirty="0"/>
              <a:t>NHO 11. juni 2026</a:t>
            </a:r>
          </a:p>
        </p:txBody>
      </p:sp>
    </p:spTree>
    <p:extLst>
      <p:ext uri="{BB962C8B-B14F-4D97-AF65-F5344CB8AC3E}">
        <p14:creationId xmlns:p14="http://schemas.microsoft.com/office/powerpoint/2010/main" val="2331021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2681E0-E5A0-056E-37A2-C8B993FF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Anbefalinger til Arbeids- og </a:t>
            </a:r>
            <a:r>
              <a:rPr lang="nb-NO" dirty="0" err="1"/>
              <a:t>inkluderingsdep</a:t>
            </a:r>
            <a:r>
              <a:rPr lang="nb-NO"/>
              <a:t>: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49E362F-D2B2-EA0B-6921-AEDC1DD47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forsterker arbeidet med å legge til rette for at Arbeids- og velferdsetaten kan identifisere hvilke brukere som har behov for sykefraværsoppfølging</a:t>
            </a:r>
          </a:p>
          <a:p>
            <a:pPr lvl="0"/>
            <a:r>
              <a:rPr lang="nb-NO" dirty="0"/>
              <a:t>påser at Arbeids- og velferdsetaten systematisk fanger opp og håndterer svakheter knyttet til automatiseringen av saksbehandlingen for sykepenger</a:t>
            </a:r>
          </a:p>
          <a:p>
            <a:pPr lvl="0"/>
            <a:r>
              <a:rPr lang="nb-NO" dirty="0"/>
              <a:t>sørger for bedre informasjonsutveksling og samarbeid mellom Arbeids- og velferdsetaten, arbeidsgivere og fastlegene i sykefraværsoppfølgingen</a:t>
            </a:r>
          </a:p>
          <a:p>
            <a:pPr lvl="0"/>
            <a:r>
              <a:rPr lang="nb-NO" dirty="0"/>
              <a:t>i samarbeid med helsemyndighetene, understreker lovens intensjon om bruk av gradert sykemelding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71739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14F826-F7A6-04AD-5631-B2E6305B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FFE3BBD-EA7A-A62C-A515-1BDC0859E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sikrer at AAP i større grad blir en aktiv arbeidsrettet ytelse, slik at mottakernes arbeidsevne avklares</a:t>
            </a:r>
          </a:p>
          <a:p>
            <a:pPr lvl="0"/>
            <a:r>
              <a:rPr lang="nb-NO" dirty="0"/>
              <a:t>forsterker arbeidet med å heve kvaliteten i søknadsbehandlingen for helserelaterte ytelser, for å bedre likebehandlingen av søknader og sikre at folk får riktig ytelse</a:t>
            </a:r>
          </a:p>
          <a:p>
            <a:pPr lvl="0"/>
            <a:r>
              <a:rPr lang="nb-NO" dirty="0"/>
              <a:t>sørger for hensiktsmessig bruk av rådgivende leger i Arbeids- og velferdsetaten, slik at deres medisinske kompetanse styrker kvaliteten i vedtaksprosessene og oppfølgingen av mottakere av helserelaterte ytelser</a:t>
            </a:r>
          </a:p>
          <a:p>
            <a:pPr lvl="0"/>
            <a:r>
              <a:rPr lang="nb-NO" dirty="0"/>
              <a:t>utreder fastlegenes portvokterrolle for folketrygden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746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F8DBFF-3B73-6DDA-36E9-B22E454BA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Andel på AAP </a:t>
            </a:r>
            <a:r>
              <a:rPr lang="nb-NO"/>
              <a:t>og uføretrygd</a:t>
            </a:r>
            <a:endParaRPr lang="nb-NO" dirty="0"/>
          </a:p>
        </p:txBody>
      </p:sp>
      <p:graphicFrame>
        <p:nvGraphicFramePr>
          <p:cNvPr id="4" name="Plassholder for innhold 3" descr="Andel som mottok AAP eller uføretrygd per desember 2015–2024. Andelen som mottok AAP økte fra 4,4 til 4,5. Andelen som mottok 9,4 til 10,5">
            <a:extLst>
              <a:ext uri="{FF2B5EF4-FFF2-40B4-BE49-F238E27FC236}">
                <a16:creationId xmlns:a16="http://schemas.microsoft.com/office/drawing/2014/main" id="{FCEFE5A9-AE27-1250-4190-346C14A4FE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176259"/>
              </p:ext>
            </p:extLst>
          </p:nvPr>
        </p:nvGraphicFramePr>
        <p:xfrm>
          <a:off x="508000" y="1703388"/>
          <a:ext cx="11176000" cy="441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35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6C18D7-B294-3BF4-6AE0-D7039B35A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Sykefravær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7CDC67B9-1D5D-1F51-E338-4C9B94FFF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2028606"/>
              </p:ext>
            </p:extLst>
          </p:nvPr>
        </p:nvGraphicFramePr>
        <p:xfrm>
          <a:off x="508000" y="1703388"/>
          <a:ext cx="11176000" cy="441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044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21D829-CB65-13EC-1D90-FD96460C6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Utbetalinger til helserelaterte ytelser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9E9E5AD2-B9BB-5F41-DF7A-0E84AF5B7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3776" y="1390389"/>
            <a:ext cx="10446706" cy="45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7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2E49E2-D8F1-E95E-7281-8CBD0300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Andelen som får helserelaterte ytelser, er høyere i Norge enn i sammenlignbare land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D5D6D1-B56D-1971-871F-B1CE12E36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Norge har i flere tiår hatt en av de høyeste sysselsettingsratene i OECD.</a:t>
            </a:r>
          </a:p>
          <a:p>
            <a:endParaRPr lang="nb-NO" dirty="0"/>
          </a:p>
          <a:p>
            <a:r>
              <a:rPr lang="nb-NO" dirty="0"/>
              <a:t>Samtidig er Norge blant landene med høyest andel av befolkningen som mottar sykepenger og andre helserelaterte ytelser. </a:t>
            </a:r>
          </a:p>
          <a:p>
            <a:endParaRPr lang="nb-NO" dirty="0"/>
          </a:p>
          <a:p>
            <a:r>
              <a:rPr lang="nb-NO" dirty="0"/>
              <a:t>Norge bruker i overkant av 8 prosent av bruttonasjonalproduktet (BNP) på helserelaterte ytelser, noe som er mer enn fire ganger gjennomsnittet i OECD. </a:t>
            </a:r>
          </a:p>
        </p:txBody>
      </p:sp>
    </p:spTree>
    <p:extLst>
      <p:ext uri="{BB962C8B-B14F-4D97-AF65-F5344CB8AC3E}">
        <p14:creationId xmlns:p14="http://schemas.microsoft.com/office/powerpoint/2010/main" val="2599823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54A2D0-8F4B-6E4B-9A2F-63A17F8FB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Særlige utfordringer i </a:t>
            </a:r>
            <a:r>
              <a:rPr lang="nb-NO" dirty="0" err="1"/>
              <a:t>NAVs</a:t>
            </a:r>
            <a:r>
              <a:rPr lang="nb-NO" dirty="0"/>
              <a:t> oppfølging av unge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CA9BFB-C934-31D4-ED10-909844D66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Har ofte flere utfordringer. </a:t>
            </a:r>
          </a:p>
          <a:p>
            <a:endParaRPr lang="nb-NO" dirty="0"/>
          </a:p>
          <a:p>
            <a:r>
              <a:rPr lang="nb-NO" dirty="0"/>
              <a:t>Mange kommer ikke i arbeid eller utdanning etter tiltak.</a:t>
            </a:r>
          </a:p>
          <a:p>
            <a:endParaRPr lang="nb-NO" dirty="0"/>
          </a:p>
          <a:p>
            <a:r>
              <a:rPr lang="nb-NO" dirty="0"/>
              <a:t>De unge fikk feil vurdering av bistandsnivået. </a:t>
            </a:r>
          </a:p>
        </p:txBody>
      </p:sp>
    </p:spTree>
    <p:extLst>
      <p:ext uri="{BB962C8B-B14F-4D97-AF65-F5344CB8AC3E}">
        <p14:creationId xmlns:p14="http://schemas.microsoft.com/office/powerpoint/2010/main" val="81418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05514C-C98F-AF1A-C53A-98702C9E4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Sykemeldte får for lite oppfølging fra Nav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940EB2F-8A19-F4A9-564C-A0F0E5406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Det er krevende for Arbeids- og velferdsetaten å balansere masseforvaltning og tilpasset oppfølging av sykmeldte.</a:t>
            </a:r>
          </a:p>
          <a:p>
            <a:endParaRPr lang="nb-NO" dirty="0"/>
          </a:p>
          <a:p>
            <a:r>
              <a:rPr lang="nb-NO" dirty="0"/>
              <a:t>Arbeids- og velferdsetaten har ikke gode systemer for å identifisere hvilke sykmeldte som står i fare for å falle ut fra arbeidslivet.</a:t>
            </a:r>
          </a:p>
          <a:p>
            <a:endParaRPr lang="nb-NO" dirty="0"/>
          </a:p>
          <a:p>
            <a:r>
              <a:rPr lang="nb-NO" dirty="0"/>
              <a:t>Det er mulig å være sykmeldt i ett år uten særlig kontakt med Arbeids- og velferdsetaten.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5668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3F9C32-FEE7-62AE-C621-5B7E1EF23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AAP blir en passiv ytelse for mange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FCDE432-D1C2-105E-0CB6-9AA6F0A5D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Mange AAP-mottakere deltar ikke i arbeidsmarkedstiltak</a:t>
            </a:r>
          </a:p>
          <a:p>
            <a:endParaRPr lang="nb-NO" dirty="0"/>
          </a:p>
          <a:p>
            <a:r>
              <a:rPr lang="nb-NO" dirty="0"/>
              <a:t>Det er lang ventetid på tiltak</a:t>
            </a:r>
          </a:p>
          <a:p>
            <a:endParaRPr lang="nb-NO" dirty="0"/>
          </a:p>
          <a:p>
            <a:r>
              <a:rPr lang="nb-NO" dirty="0"/>
              <a:t>Arbeidsevnen til 40 prosent av de som når maksgrensen på AAP er ikke ferdig avklart</a:t>
            </a:r>
          </a:p>
        </p:txBody>
      </p:sp>
    </p:spTree>
    <p:extLst>
      <p:ext uri="{BB962C8B-B14F-4D97-AF65-F5344CB8AC3E}">
        <p14:creationId xmlns:p14="http://schemas.microsoft.com/office/powerpoint/2010/main" val="70436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77C3F2-4E3C-BFDB-23E1-5F61878D5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Utfordringer i rollen som fastlege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C48726D-6B9F-07A2-539C-98B0D2E27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Rollen som sakkyndig kan oppleves som utfordrende for fastleger. </a:t>
            </a:r>
          </a:p>
          <a:p>
            <a:endParaRPr lang="nb-NO" dirty="0"/>
          </a:p>
          <a:p>
            <a:r>
              <a:rPr lang="nb-NO" dirty="0"/>
              <a:t>Dette skyldes blant annet at det er en iboende konflikt mellom å være behandler og portvokter for folketrygden.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5348562"/>
      </p:ext>
    </p:extLst>
  </p:cSld>
  <p:clrMapOvr>
    <a:masterClrMapping/>
  </p:clrMapOvr>
</p:sld>
</file>

<file path=ppt/theme/theme1.xml><?xml version="1.0" encoding="utf-8"?>
<a:theme xmlns:a="http://schemas.openxmlformats.org/drawingml/2006/main" name="Innholdsider">
  <a:themeElements>
    <a:clrScheme name="Riksrevisjonen 2025">
      <a:dk1>
        <a:srgbClr val="000000"/>
      </a:dk1>
      <a:lt1>
        <a:srgbClr val="FFFFFF"/>
      </a:lt1>
      <a:dk2>
        <a:srgbClr val="003297"/>
      </a:dk2>
      <a:lt2>
        <a:srgbClr val="FFFAEA"/>
      </a:lt2>
      <a:accent1>
        <a:srgbClr val="A40000"/>
      </a:accent1>
      <a:accent2>
        <a:srgbClr val="6C93E1"/>
      </a:accent2>
      <a:accent3>
        <a:srgbClr val="FF7F00"/>
      </a:accent3>
      <a:accent4>
        <a:srgbClr val="193271"/>
      </a:accent4>
      <a:accent5>
        <a:srgbClr val="E20029"/>
      </a:accent5>
      <a:accent6>
        <a:srgbClr val="00BA89"/>
      </a:accent6>
      <a:hlink>
        <a:srgbClr val="003297"/>
      </a:hlink>
      <a:folHlink>
        <a:srgbClr val="919191"/>
      </a:folHlink>
    </a:clrScheme>
    <a:fontScheme name="Avenir Next LT Pro + Demi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txDef>
      <a:spPr>
        <a:noFill/>
        <a:ln w="6350">
          <a:noFill/>
        </a:ln>
        <a:effectLst/>
      </a:spPr>
      <a:bodyPr wrap="square" lIns="0" tIns="0" rIns="0" bIns="0" rtlCol="0"/>
      <a:lstStyle/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custClrLst>
    <a:custClr name="Smalt">
      <a:srgbClr val="003297"/>
    </a:custClr>
    <a:custClr name="Bright Red">
      <a:srgbClr val="A40000"/>
    </a:custClr>
    <a:custClr name="Monza">
      <a:srgbClr val="E20029"/>
    </a:custClr>
    <a:custClr name="Zircon">
      <a:srgbClr val="D1E1FF"/>
    </a:custClr>
    <a:custClr name="Lavender Blush">
      <a:srgbClr val="FFF5F7"/>
    </a:custClr>
    <a:custClr name="Biscay">
      <a:srgbClr val="193271"/>
    </a:custClr>
    <a:custClr name="Early Dawn">
      <a:srgbClr val="FFFAEA"/>
    </a:custClr>
    <a:custClr name="Blank">
      <a:srgbClr val="FFFFFF"/>
    </a:custClr>
    <a:custClr name="Blank">
      <a:srgbClr val="FFFFFF"/>
    </a:custClr>
    <a:custClr name="Alabaster">
      <a:srgbClr val="FCFCFC"/>
    </a:custClr>
    <a:custClr name="Bright Red">
      <a:srgbClr val="A40000"/>
    </a:custClr>
    <a:custClr name="Flush Orange">
      <a:srgbClr val="FF7F00"/>
    </a:custClr>
    <a:custClr name="Supernova">
      <a:srgbClr val="FFC200"/>
    </a:custClr>
    <a:custClr name="Cornflower Blue">
      <a:srgbClr val="81A0F9"/>
    </a:custClr>
    <a:custClr name="Biscay">
      <a:srgbClr val="193271"/>
    </a:custClr>
    <a:custClr name="Caribbean Green">
      <a:srgbClr val="00BA89"/>
    </a:custClr>
    <a:custClr name="Jewel">
      <a:srgbClr val="178C49"/>
    </a:custClr>
    <a:custClr name="Blank">
      <a:srgbClr val="FFFFFF"/>
    </a:custClr>
    <a:custClr name="Blank">
      <a:srgbClr val="FFFFFF"/>
    </a:custClr>
    <a:custClr name="Pigeon Post">
      <a:srgbClr val="BCC7DB"/>
    </a:custClr>
    <a:custClr name="DV Clairvoyant">
      <a:srgbClr val="730F7A"/>
    </a:custClr>
    <a:custClr name="DV Supernova">
      <a:srgbClr val="FFC200"/>
    </a:custClr>
    <a:custClr name="DV Deep Sea Green">
      <a:srgbClr val="0E6669"/>
    </a:custClr>
    <a:custClr name="DV 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adet Blue">
      <a:srgbClr val="94A2BB"/>
    </a:custClr>
    <a:custClr>
      <a:srgbClr val="A40000"/>
    </a:custClr>
    <a:custClr>
      <a:srgbClr val="C1352A"/>
    </a:custClr>
    <a:custClr>
      <a:srgbClr val="D9574F"/>
    </a:custClr>
    <a:custClr>
      <a:srgbClr val="EA7874"/>
    </a:custClr>
    <a:custClr>
      <a:srgbClr val="F59898"/>
    </a:custClr>
    <a:custClr>
      <a:srgbClr val="FCB7B9"/>
    </a:custClr>
    <a:custClr>
      <a:srgbClr val="FFD6D8"/>
    </a:custClr>
    <a:custClr name="Blank">
      <a:srgbClr val="FFFFFF"/>
    </a:custClr>
    <a:custClr name="Blank">
      <a:srgbClr val="FFFFFF"/>
    </a:custClr>
    <a:custClr name="Shark">
      <a:srgbClr val="1A1D25"/>
    </a:custClr>
    <a:custClr>
      <a:srgbClr val="001B61"/>
    </a:custClr>
    <a:custClr>
      <a:srgbClr val="2F4784"/>
    </a:custClr>
    <a:custClr>
      <a:srgbClr val="546BA0"/>
    </a:custClr>
    <a:custClr>
      <a:srgbClr val="768BBB"/>
    </a:custClr>
    <a:custClr>
      <a:srgbClr val="96A9D2"/>
    </a:custClr>
    <a:custClr>
      <a:srgbClr val="B4C6E9"/>
    </a:custClr>
    <a:custClr>
      <a:srgbClr val="D1E1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Midlertidig PPT mal mai 2025.potx" id="{235A3B8A-6340-4641-8296-E3A8F9A379AD}" vid="{E7BD5403-BC4B-4940-9E88-AE9582B6DD53}"/>
    </a:ext>
  </a:extLst>
</a:theme>
</file>

<file path=ppt/theme/theme2.xml><?xml version="1.0" encoding="utf-8"?>
<a:theme xmlns:a="http://schemas.openxmlformats.org/drawingml/2006/main" name="Kapittelskiller">
  <a:themeElements>
    <a:clrScheme name="Riksrevisjonen 2025">
      <a:dk1>
        <a:srgbClr val="000000"/>
      </a:dk1>
      <a:lt1>
        <a:srgbClr val="FFFFFF"/>
      </a:lt1>
      <a:dk2>
        <a:srgbClr val="003297"/>
      </a:dk2>
      <a:lt2>
        <a:srgbClr val="FFFAEA"/>
      </a:lt2>
      <a:accent1>
        <a:srgbClr val="A40000"/>
      </a:accent1>
      <a:accent2>
        <a:srgbClr val="6C93E1"/>
      </a:accent2>
      <a:accent3>
        <a:srgbClr val="FF7F00"/>
      </a:accent3>
      <a:accent4>
        <a:srgbClr val="193271"/>
      </a:accent4>
      <a:accent5>
        <a:srgbClr val="E20029"/>
      </a:accent5>
      <a:accent6>
        <a:srgbClr val="00BA89"/>
      </a:accent6>
      <a:hlink>
        <a:srgbClr val="003297"/>
      </a:hlink>
      <a:folHlink>
        <a:srgbClr val="919191"/>
      </a:folHlink>
    </a:clrScheme>
    <a:fontScheme name="Avenir Next LT Pro + Demi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txDef>
      <a:spPr>
        <a:noFill/>
        <a:ln w="6350">
          <a:noFill/>
        </a:ln>
        <a:effectLst/>
      </a:spPr>
      <a:bodyPr wrap="square" lIns="0" tIns="0" rIns="0" bIns="0" rtlCol="0"/>
      <a:lstStyle/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custClrLst>
    <a:custClr name="Smalt">
      <a:srgbClr val="003297"/>
    </a:custClr>
    <a:custClr name="Bright Red">
      <a:srgbClr val="A40000"/>
    </a:custClr>
    <a:custClr name="Monza">
      <a:srgbClr val="E20029"/>
    </a:custClr>
    <a:custClr name="Zircon">
      <a:srgbClr val="D1E1FF"/>
    </a:custClr>
    <a:custClr name="Lavender Blush">
      <a:srgbClr val="FFF5F7"/>
    </a:custClr>
    <a:custClr name="Biscay">
      <a:srgbClr val="193271"/>
    </a:custClr>
    <a:custClr name="Early Dawn">
      <a:srgbClr val="FFFAEA"/>
    </a:custClr>
    <a:custClr name="Blank">
      <a:srgbClr val="FFFFFF"/>
    </a:custClr>
    <a:custClr name="Blank">
      <a:srgbClr val="FFFFFF"/>
    </a:custClr>
    <a:custClr name="Alabaster">
      <a:srgbClr val="FCFCFC"/>
    </a:custClr>
    <a:custClr name="Bright Red">
      <a:srgbClr val="A40000"/>
    </a:custClr>
    <a:custClr name="Flush Orange">
      <a:srgbClr val="FF7F00"/>
    </a:custClr>
    <a:custClr name="Supernova">
      <a:srgbClr val="FFC200"/>
    </a:custClr>
    <a:custClr name="Cornflower Blue">
      <a:srgbClr val="81A0F9"/>
    </a:custClr>
    <a:custClr name="Biscay">
      <a:srgbClr val="193271"/>
    </a:custClr>
    <a:custClr name="Caribbean Green">
      <a:srgbClr val="00BA89"/>
    </a:custClr>
    <a:custClr name="Jewel">
      <a:srgbClr val="178C49"/>
    </a:custClr>
    <a:custClr name="Blank">
      <a:srgbClr val="FFFFFF"/>
    </a:custClr>
    <a:custClr name="Blank">
      <a:srgbClr val="FFFFFF"/>
    </a:custClr>
    <a:custClr name="Pigeon Post">
      <a:srgbClr val="BCC7DB"/>
    </a:custClr>
    <a:custClr name="DV Clairvoyant">
      <a:srgbClr val="730F7A"/>
    </a:custClr>
    <a:custClr name="DV Supernova">
      <a:srgbClr val="FFC200"/>
    </a:custClr>
    <a:custClr name="DV Deep Sea Green">
      <a:srgbClr val="0E6669"/>
    </a:custClr>
    <a:custClr name="DV 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adet Blue">
      <a:srgbClr val="94A2BB"/>
    </a:custClr>
    <a:custClr>
      <a:srgbClr val="A40000"/>
    </a:custClr>
    <a:custClr>
      <a:srgbClr val="C1352A"/>
    </a:custClr>
    <a:custClr>
      <a:srgbClr val="D9574F"/>
    </a:custClr>
    <a:custClr>
      <a:srgbClr val="EA7874"/>
    </a:custClr>
    <a:custClr>
      <a:srgbClr val="F59898"/>
    </a:custClr>
    <a:custClr>
      <a:srgbClr val="FCB7B9"/>
    </a:custClr>
    <a:custClr>
      <a:srgbClr val="FFD6D8"/>
    </a:custClr>
    <a:custClr name="Blank">
      <a:srgbClr val="FFFFFF"/>
    </a:custClr>
    <a:custClr name="Blank">
      <a:srgbClr val="FFFFFF"/>
    </a:custClr>
    <a:custClr name="Shark">
      <a:srgbClr val="1A1D25"/>
    </a:custClr>
    <a:custClr>
      <a:srgbClr val="001B61"/>
    </a:custClr>
    <a:custClr>
      <a:srgbClr val="2F4784"/>
    </a:custClr>
    <a:custClr>
      <a:srgbClr val="546BA0"/>
    </a:custClr>
    <a:custClr>
      <a:srgbClr val="768BBB"/>
    </a:custClr>
    <a:custClr>
      <a:srgbClr val="96A9D2"/>
    </a:custClr>
    <a:custClr>
      <a:srgbClr val="B4C6E9"/>
    </a:custClr>
    <a:custClr>
      <a:srgbClr val="D1E1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Midlertidig PPT mal mai 2025.potx" id="{235A3B8A-6340-4641-8296-E3A8F9A379AD}" vid="{082006BE-A766-4660-B71A-CD3C6D2F69DE}"/>
    </a:ext>
  </a:extLst>
</a:theme>
</file>

<file path=ppt/theme/theme3.xml><?xml version="1.0" encoding="utf-8"?>
<a:theme xmlns:a="http://schemas.openxmlformats.org/drawingml/2006/main" name="Forsider / Avslutning">
  <a:themeElements>
    <a:clrScheme name="Riksrevisjonen 2025">
      <a:dk1>
        <a:srgbClr val="000000"/>
      </a:dk1>
      <a:lt1>
        <a:srgbClr val="FFFFFF"/>
      </a:lt1>
      <a:dk2>
        <a:srgbClr val="003297"/>
      </a:dk2>
      <a:lt2>
        <a:srgbClr val="FFFAEA"/>
      </a:lt2>
      <a:accent1>
        <a:srgbClr val="A40000"/>
      </a:accent1>
      <a:accent2>
        <a:srgbClr val="6C93E1"/>
      </a:accent2>
      <a:accent3>
        <a:srgbClr val="FF7F00"/>
      </a:accent3>
      <a:accent4>
        <a:srgbClr val="193271"/>
      </a:accent4>
      <a:accent5>
        <a:srgbClr val="E20029"/>
      </a:accent5>
      <a:accent6>
        <a:srgbClr val="00BA89"/>
      </a:accent6>
      <a:hlink>
        <a:srgbClr val="003297"/>
      </a:hlink>
      <a:folHlink>
        <a:srgbClr val="919191"/>
      </a:folHlink>
    </a:clrScheme>
    <a:fontScheme name="Avenir Next LT Pro + Demi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txDef>
      <a:spPr>
        <a:noFill/>
        <a:ln w="6350">
          <a:noFill/>
        </a:ln>
        <a:effectLst/>
      </a:spPr>
      <a:bodyPr wrap="square" lIns="0" tIns="0" rIns="0" bIns="0" rtlCol="0"/>
      <a:lstStyle/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custClrLst>
    <a:custClr name="Smalt">
      <a:srgbClr val="003297"/>
    </a:custClr>
    <a:custClr name="Bright Red">
      <a:srgbClr val="A40000"/>
    </a:custClr>
    <a:custClr name="Monza">
      <a:srgbClr val="E20029"/>
    </a:custClr>
    <a:custClr name="Zircon">
      <a:srgbClr val="D1E1FF"/>
    </a:custClr>
    <a:custClr name="Lavender Blush">
      <a:srgbClr val="FFF5F7"/>
    </a:custClr>
    <a:custClr name="Biscay">
      <a:srgbClr val="193271"/>
    </a:custClr>
    <a:custClr name="Early Dawn">
      <a:srgbClr val="FFFAEA"/>
    </a:custClr>
    <a:custClr name="Blank">
      <a:srgbClr val="FFFFFF"/>
    </a:custClr>
    <a:custClr name="Blank">
      <a:srgbClr val="FFFFFF"/>
    </a:custClr>
    <a:custClr name="Alabaster">
      <a:srgbClr val="FCFCFC"/>
    </a:custClr>
    <a:custClr name="Bright Red">
      <a:srgbClr val="A40000"/>
    </a:custClr>
    <a:custClr name="Flush Orange">
      <a:srgbClr val="FF7F00"/>
    </a:custClr>
    <a:custClr name="Supernova">
      <a:srgbClr val="FFC200"/>
    </a:custClr>
    <a:custClr name="Cornflower Blue">
      <a:srgbClr val="81A0F9"/>
    </a:custClr>
    <a:custClr name="Biscay">
      <a:srgbClr val="193271"/>
    </a:custClr>
    <a:custClr name="Caribbean Green">
      <a:srgbClr val="00BA89"/>
    </a:custClr>
    <a:custClr name="Jewel">
      <a:srgbClr val="178C49"/>
    </a:custClr>
    <a:custClr name="Blank">
      <a:srgbClr val="FFFFFF"/>
    </a:custClr>
    <a:custClr name="Blank">
      <a:srgbClr val="FFFFFF"/>
    </a:custClr>
    <a:custClr name="Pigeon Post">
      <a:srgbClr val="BCC7DB"/>
    </a:custClr>
    <a:custClr name="DV Clairvoyant">
      <a:srgbClr val="730F7A"/>
    </a:custClr>
    <a:custClr name="DV Supernova">
      <a:srgbClr val="FFC200"/>
    </a:custClr>
    <a:custClr name="DV Deep Sea Green">
      <a:srgbClr val="0E6669"/>
    </a:custClr>
    <a:custClr name="DV 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adet Blue">
      <a:srgbClr val="94A2BB"/>
    </a:custClr>
    <a:custClr>
      <a:srgbClr val="A40000"/>
    </a:custClr>
    <a:custClr>
      <a:srgbClr val="C1352A"/>
    </a:custClr>
    <a:custClr>
      <a:srgbClr val="D9574F"/>
    </a:custClr>
    <a:custClr>
      <a:srgbClr val="EA7874"/>
    </a:custClr>
    <a:custClr>
      <a:srgbClr val="F59898"/>
    </a:custClr>
    <a:custClr>
      <a:srgbClr val="FCB7B9"/>
    </a:custClr>
    <a:custClr>
      <a:srgbClr val="FFD6D8"/>
    </a:custClr>
    <a:custClr name="Blank">
      <a:srgbClr val="FFFFFF"/>
    </a:custClr>
    <a:custClr name="Blank">
      <a:srgbClr val="FFFFFF"/>
    </a:custClr>
    <a:custClr name="Shark">
      <a:srgbClr val="1A1D25"/>
    </a:custClr>
    <a:custClr>
      <a:srgbClr val="001B61"/>
    </a:custClr>
    <a:custClr>
      <a:srgbClr val="2F4784"/>
    </a:custClr>
    <a:custClr>
      <a:srgbClr val="546BA0"/>
    </a:custClr>
    <a:custClr>
      <a:srgbClr val="768BBB"/>
    </a:custClr>
    <a:custClr>
      <a:srgbClr val="96A9D2"/>
    </a:custClr>
    <a:custClr>
      <a:srgbClr val="B4C6E9"/>
    </a:custClr>
    <a:custClr>
      <a:srgbClr val="D1E1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Midlertidig PPT mal mai 2025.potx" id="{235A3B8A-6340-4641-8296-E3A8F9A379AD}" vid="{C9A89C69-96ED-4D84-9F44-467B3C011F10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p:Policy xmlns:p="office.server.policy" id="" local="true">
  <p:Name>F - Presentasjon</p:Name>
  <p:Description/>
  <p:Statement/>
  <p:PolicyItems>
    <p:PolicyItem featureId="Microsoft.Office.RecordsManagement.PolicyFeatures.PolicyLabel" staticId="0x01010018735164FA18472A846B74C4E259EDFC002DBE01340F27264E829E08E4BA8548D4|801092262" UniqueId="bf955a41-5daa-4623-a6ee-05ca3a98a301">
      <p:Name>Etiketter</p:Name>
      <p:Description>Genererer etiketter som kan settes inn i Microsoft Office-dokumenter for å sikre at dokumentegenskaper eller annen viktig informasjon blir inkludert på utskrifter. Etiketter kan også brukes til å søke etter dokumenter.</p:Description>
      <p:CustomData>
        <label>
          <segment type="metadata">_UIVersionString</segment>
        </label>
      </p:CustomData>
    </p:PolicyItem>
  </p:PolicyItems>
</p:Policy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PolicyLabelLock xmlns="63873185-7f4c-455d-9679-cc6a56ad512b" xsi:nil="true"/>
    <TaxCatchAll xmlns="8207e908-bf21-4a54-a633-a726f9c281de">
      <Value>16</Value>
      <Value>12</Value>
      <Value>7</Value>
      <Value>6</Value>
      <Value>5</Value>
      <Value>2</Value>
      <Value>1</Value>
    </TaxCatchAll>
    <Dokumentstatus xmlns="http://schemas.microsoft.com/sharepoint/v3">I arbeid</Dokumentstatus>
    <pc834a268016470f8b5d3d5455dc45a1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Gjennomføring</TermName>
          <TermId xmlns="http://schemas.microsoft.com/office/infopath/2007/PartnerControls">b2edc5ae-a4d8-4616-a77b-84da34cee6b3</TermId>
        </TermInfo>
      </Terms>
    </pc834a268016470f8b5d3d5455dc45a1>
    <Sortering xmlns="http://schemas.microsoft.com/sharepoint/v3">100</Sortering>
    <bbe6dcea19aa4feca2b96028d560188d xmlns="http://schemas.microsoft.com/sharepoint/v3">
      <Terms xmlns="http://schemas.microsoft.com/office/infopath/2007/PartnerControls"/>
    </bbe6dcea19aa4feca2b96028d560188d>
    <e8bf64d0990b4330a3d3094d16d1452f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Presentasjon</TermName>
          <TermId xmlns="http://schemas.microsoft.com/office/infopath/2007/PartnerControls">ffbeb112-a450-4473-8a42-9fab79d40dad</TermId>
        </TermInfo>
      </Terms>
    </e8bf64d0990b4330a3d3094d16d1452f>
    <DLCPolicyLabelClientValue xmlns="63873185-7f4c-455d-9679-cc6a56ad512b" xsi:nil="true"/>
    <g6237459e9654516bef46b59997f9d84 xmlns="http://schemas.microsoft.com/sharepoint/v3">
      <Terms xmlns="http://schemas.microsoft.com/office/infopath/2007/PartnerControls"/>
    </g6237459e9654516bef46b59997f9d84>
    <e8628bc3d68c4d08ac97b5628b93374c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Forvaltningsrevisjon</TermName>
          <TermId xmlns="http://schemas.microsoft.com/office/infopath/2007/PartnerControls">3d18307c-ba0b-4028-a904-4a24485a8463</TermId>
        </TermInfo>
      </Terms>
    </e8628bc3d68c4d08ac97b5628b93374c>
    <ie585f6767fc4ac9a85b254f44b2aec2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2024</TermName>
          <TermId xmlns="http://schemas.microsoft.com/office/infopath/2007/PartnerControls">93cb7f10-46a8-46b5-95c6-9382efc3ddfe</TermId>
        </TermInfo>
      </Terms>
    </ie585f6767fc4ac9a85b254f44b2aec2>
    <ecbfbdd21cee4bf38a9f6556905123dd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ARBEIDS- OG INKLUDERINGSDEPARTEMENTET</TermName>
          <TermId xmlns="http://schemas.microsoft.com/office/infopath/2007/PartnerControls">1ae9a0a4-190b-411d-ac02-ca59eb1b5b54</TermId>
        </TermInfo>
      </Terms>
    </ecbfbdd21cee4bf38a9f6556905123dd>
    <k6fdf75dd0914872a038cfda810b321d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Forvaltningsrevisjon</TermName>
          <TermId xmlns="http://schemas.microsoft.com/office/infopath/2007/PartnerControls">cb886bc5-cfd4-44a2-b584-7bc400ed5d5d</TermId>
        </TermInfo>
      </Terms>
    </k6fdf75dd0914872a038cfda810b321d>
    <OppdragsID xmlns="http://schemas.microsoft.com/sharepoint/v3">204000</OppdragsID>
    <lbc82f81c7a14620a287f99caae2d2e6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F2S4</TermName>
          <TermId xmlns="http://schemas.microsoft.com/office/infopath/2007/PartnerControls">b28fa1fa-b394-4376-a9d7-efa416a8a03c</TermId>
        </TermInfo>
      </Terms>
    </lbc82f81c7a14620a287f99caae2d2e6>
    <Prosjektnr xmlns="http://schemas.microsoft.com/sharepoint/v3">22094</Prosjektnr>
    <Revisjonsoppdrag xmlns="http://schemas.microsoft.com/sharepoint/v3">Myndighetenes arbeid med å hindre frafall fra arbeidslivet</Revisjonsoppdrag>
    <_dlc_DocId xmlns="8207e908-bf21-4a54-a633-a726f9c281de">204000-677560350-318</_dlc_DocId>
    <DLCPolicyLabelValue xmlns="63873185-7f4c-455d-9679-cc6a56ad512b">0.52</DLCPolicyLabelValue>
    <_dlc_DocIdUrl xmlns="8207e908-bf21-4a54-a633-a726f9c281de">
      <Url>https://nys/frev/204000/_layouts/15/DocIdRedir.aspx?ID=204000-677560350-318</Url>
      <Description>204000-677560350-318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F - Presentasjon" ma:contentTypeID="0x01010018735164FA18472A846B74C4E259EDFC002DBE01340F27264E829E08E4BA8548D4" ma:contentTypeVersion="9" ma:contentTypeDescription=" " ma:contentTypeScope="" ma:versionID="50c69f7c1ddfb39da68ab74244e57756">
  <xsd:schema xmlns:xsd="http://www.w3.org/2001/XMLSchema" xmlns:xs="http://www.w3.org/2001/XMLSchema" xmlns:p="http://schemas.microsoft.com/office/2006/metadata/properties" xmlns:ns1="http://schemas.microsoft.com/sharepoint/v3" xmlns:ns2="8207e908-bf21-4a54-a633-a726f9c281de" xmlns:ns3="63873185-7f4c-455d-9679-cc6a56ad512b" targetNamespace="http://schemas.microsoft.com/office/2006/metadata/properties" ma:root="true" ma:fieldsID="03cdb089ae0e099fd1f6beed2158c73a" ns1:_="" ns2:_="" ns3:_="">
    <xsd:import namespace="http://schemas.microsoft.com/sharepoint/v3"/>
    <xsd:import namespace="8207e908-bf21-4a54-a633-a726f9c281de"/>
    <xsd:import namespace="63873185-7f4c-455d-9679-cc6a56ad512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1:bbe6dcea19aa4feca2b96028d560188d" minOccurs="0"/>
                <xsd:element ref="ns1:pc834a268016470f8b5d3d5455dc45a1" minOccurs="0"/>
                <xsd:element ref="ns1:e8bf64d0990b4330a3d3094d16d1452f" minOccurs="0"/>
                <xsd:element ref="ns1:Dokumentstatus"/>
                <xsd:element ref="ns1:g6237459e9654516bef46b59997f9d84" minOccurs="0"/>
                <xsd:element ref="ns1:lbc82f81c7a14620a287f99caae2d2e6" minOccurs="0"/>
                <xsd:element ref="ns1:ecbfbdd21cee4bf38a9f6556905123dd" minOccurs="0"/>
                <xsd:element ref="ns1:Revisjonsoppdrag" minOccurs="0"/>
                <xsd:element ref="ns1:Prosjektnr" minOccurs="0"/>
                <xsd:element ref="ns1:e8628bc3d68c4d08ac97b5628b93374c" minOccurs="0"/>
                <xsd:element ref="ns1:k6fdf75dd0914872a038cfda810b321d" minOccurs="0"/>
                <xsd:element ref="ns1:ie585f6767fc4ac9a85b254f44b2aec2" minOccurs="0"/>
                <xsd:element ref="ns1:OppdragsID" minOccurs="0"/>
                <xsd:element ref="ns1:Sortering" minOccurs="0"/>
                <xsd:element ref="ns2:TaxCatchAll" minOccurs="0"/>
                <xsd:element ref="ns2:TaxCatchAllLabel" minOccurs="0"/>
                <xsd:element ref="ns2:_dlc_DocIdPersistId" minOccurs="0"/>
                <xsd:element ref="ns1:_dlc_Exempt" minOccurs="0"/>
                <xsd:element ref="ns3:DLCPolicyLabelValue" minOccurs="0"/>
                <xsd:element ref="ns3:DLCPolicyLabelClientValue" minOccurs="0"/>
                <xsd:element ref="ns3:DLCPolicyLabelLoc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bbe6dcea19aa4feca2b96028d560188d" ma:index="7" nillable="true" ma:taxonomy="true" ma:internalName="bbe6dcea19aa4feca2b96028d560188d" ma:taxonomyFieldName="Departementsomraader" ma:displayName="Departementsområder" ma:readOnly="false" ma:fieldId="{bbe6dcea-19aa-4fec-a2b9-6028d560188d}" ma:taxonomyMulti="true" ma:sspId="7eb7470f-901f-4926-92a3-7b5fa54986c2" ma:termSetId="24f2e04f-d387-438c-86af-bdc6070493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c834a268016470f8b5d3d5455dc45a1" ma:index="9" ma:taxonomy="true" ma:internalName="pc834a268016470f8b5d3d5455dc45a1" ma:taxonomyFieldName="Fase" ma:displayName="Fase" ma:readOnly="false" ma:fieldId="{9c834a26-8016-470f-8b5d-3d5455dc45a1}" ma:taxonomyMulti="true" ma:sspId="7eb7470f-901f-4926-92a3-7b5fa54986c2" ma:termSetId="b6be6420-811f-4f04-8784-9e8d7202600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8bf64d0990b4330a3d3094d16d1452f" ma:index="11" ma:taxonomy="true" ma:internalName="e8bf64d0990b4330a3d3094d16d1452f" ma:taxonomyFieldName="Dokumentkategori" ma:displayName="Dokumentkategori" ma:readOnly="false" ma:fieldId="{e8bf64d0-990b-4330-a3d3-094d16d1452f}" ma:sspId="7eb7470f-901f-4926-92a3-7b5fa54986c2" ma:termSetId="4ce94805-4fe6-48b7-9103-7ec47f350ff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kumentstatus" ma:index="12" ma:displayName="Dokumentstatus" ma:default="I arbeid" ma:internalName="Dokumentstatus">
      <xsd:simpleType>
        <xsd:restriction base="dms:Choice">
          <xsd:enumeration value="I arbeid"/>
          <xsd:enumeration value="Godkjent internt"/>
          <xsd:enumeration value="Verifisert"/>
          <xsd:enumeration value="Fullført"/>
        </xsd:restriction>
      </xsd:simpleType>
    </xsd:element>
    <xsd:element name="g6237459e9654516bef46b59997f9d84" ma:index="14" nillable="true" ma:taxonomy="true" ma:internalName="g6237459e9654516bef46b59997f9d84" ma:taxonomyFieldName="Frie_egenskaper" ma:displayName="Frie egenskaper" ma:readOnly="false" ma:fieldId="{06237459-e965-4516-bef4-6b59997f9d84}" ma:taxonomyMulti="true" ma:sspId="7eb7470f-901f-4926-92a3-7b5fa54986c2" ma:termSetId="7f1699c4-2bee-420b-8cb2-4c7c950a82e2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bc82f81c7a14620a287f99caae2d2e6" ma:index="16" nillable="true" ma:taxonomy="true" ma:internalName="lbc82f81c7a14620a287f99caae2d2e6" ma:taxonomyFieldName="Organisasjonsenhet" ma:displayName="Eier" ma:readOnly="true" ma:fieldId="{5bc82f81-c7a1-4620-a287-f99caae2d2e6}" ma:sspId="7eb7470f-901f-4926-92a3-7b5fa54986c2" ma:termSetId="89eeb5bc-5171-420b-bfe3-31a6588711c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bfbdd21cee4bf38a9f6556905123dd" ma:index="18" nillable="true" ma:taxonomy="true" ma:internalName="ecbfbdd21cee4bf38a9f6556905123dd" ma:taxonomyFieldName="Departementsomraade" ma:displayName="Departementsområde" ma:readOnly="true" ma:fieldId="{ecbfbdd2-1cee-4bf3-8a9f-6556905123dd}" ma:sspId="7eb7470f-901f-4926-92a3-7b5fa54986c2" ma:termSetId="24f2e04f-d387-438c-86af-bdc6070493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visjonsoppdrag" ma:index="19" nillable="true" ma:displayName="Revisjonsoppdrag" ma:internalName="Revisjonsoppdrag" ma:readOnly="true">
      <xsd:simpleType>
        <xsd:restriction base="dms:Text">
          <xsd:maxLength value="250"/>
        </xsd:restriction>
      </xsd:simpleType>
    </xsd:element>
    <xsd:element name="Prosjektnr" ma:index="20" nillable="true" ma:displayName="Prosjektnr" ma:internalName="Prosjektnr" ma:readOnly="true">
      <xsd:simpleType>
        <xsd:restriction base="dms:Text">
          <xsd:maxLength value="10"/>
        </xsd:restriction>
      </xsd:simpleType>
    </xsd:element>
    <xsd:element name="e8628bc3d68c4d08ac97b5628b93374c" ma:index="22" nillable="true" ma:taxonomy="true" ma:internalName="e8628bc3d68c4d08ac97b5628b93374c" ma:taxonomyFieldName="Revisjonstype" ma:displayName="Revisjonstype" ma:readOnly="true" ma:fieldId="{e8628bc3-d68c-4d08-ac97-b5628b93374c}" ma:sspId="7eb7470f-901f-4926-92a3-7b5fa54986c2" ma:termSetId="62fba38e-f316-49dc-9afd-9f8d6610acb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6fdf75dd0914872a038cfda810b321d" ma:index="24" nillable="true" ma:taxonomy="true" ma:internalName="k6fdf75dd0914872a038cfda810b321d" ma:taxonomyFieldName="TypeOppgave" ma:displayName="Type oppgave" ma:readOnly="true" ma:fieldId="{46fdf75d-d091-4872-a038-cfda810b321d}" ma:sspId="7eb7470f-901f-4926-92a3-7b5fa54986c2" ma:termSetId="8aea56a1-fc5c-461f-b95c-17fb1c3860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e585f6767fc4ac9a85b254f44b2aec2" ma:index="26" nillable="true" ma:taxonomy="true" ma:internalName="ie585f6767fc4ac9a85b254f44b2aec2" ma:taxonomyFieldName="Planperiode" ma:displayName="Planperiode" ma:readOnly="true" ma:fieldId="{2e585f67-67fc-4ac9-a85b-254f44b2aec2}" ma:sspId="7eb7470f-901f-4926-92a3-7b5fa54986c2" ma:termSetId="9dc775e8-81e1-4175-90e2-c6ccbc84d3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ppdragsID" ma:index="27" nillable="true" ma:displayName="OppdragsID" ma:internalName="OppdragsID" ma:readOnly="true">
      <xsd:simpleType>
        <xsd:restriction base="dms:Text"/>
      </xsd:simpleType>
    </xsd:element>
    <xsd:element name="Sortering" ma:index="28" nillable="true" ma:displayName="Sortering" ma:decimals="0" ma:default="100" ma:internalName="Sortering">
      <xsd:simpleType>
        <xsd:restriction base="dms:Number"/>
      </xsd:simpleType>
    </xsd:element>
    <xsd:element name="_dlc_Exempt" ma:index="36" nillable="true" ma:displayName="Unntak fra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07e908-bf21-4a54-a633-a726f9c281de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5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33" nillable="true" ma:displayName="Global taksonomikolonne" ma:hidden="true" ma:list="{7bf6a43c-aa31-47d2-8c54-552334c1b428}" ma:internalName="TaxCatchAll" ma:showField="CatchAllData" ma:web="8207e908-bf21-4a54-a633-a726f9c281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4" nillable="true" ma:displayName="Global taksonomikolonne1" ma:hidden="true" ma:list="{7bf6a43c-aa31-47d2-8c54-552334c1b428}" ma:internalName="TaxCatchAllLabel" ma:readOnly="true" ma:showField="CatchAllDataLabel" ma:web="8207e908-bf21-4a54-a633-a726f9c281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35" nillable="true" ma:displayName="Fast ID" ma:description="Behold IDen ved tillegging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873185-7f4c-455d-9679-cc6a56ad512b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37" nillable="true" ma:displayName="Etikett" ma:description="Lagrer gjeldende verdi for etiketten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38" nillable="true" ma:displayName="Klientetikettverdi" ma:description="Lagrer den siste etikettverdien som ble beregnet på klienten." ma:hidden="true" ma:internalName="DLCPolicyLabelClientValue" ma:readOnly="false">
      <xsd:simpleType>
        <xsd:restriction base="dms:Note"/>
      </xsd:simpleType>
    </xsd:element>
    <xsd:element name="DLCPolicyLabelLock" ma:index="39" nillable="true" ma:displayName="Etikett låst" ma:description="Angir om etiketten skal oppdateres når elementegenskapene endres." ma:hidden="true" ma:internalName="DLCPolicyLabelLock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351808A-B1D0-428F-A4AB-8ED47C9F0D3F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F879375D-E12B-45E9-94CD-2EC87A840641}">
  <ds:schemaRefs>
    <ds:schemaRef ds:uri="http://www.w3.org/XML/1998/namespace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63873185-7f4c-455d-9679-cc6a56ad512b"/>
    <ds:schemaRef ds:uri="http://schemas.microsoft.com/sharepoint/v3"/>
    <ds:schemaRef ds:uri="8207e908-bf21-4a54-a633-a726f9c281d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455218D-73A9-4D2B-A521-673C1C61A3E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F9B07CB-31B5-443A-9D0D-9140D295B5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207e908-bf21-4a54-a633-a726f9c281de"/>
    <ds:schemaRef ds:uri="63873185-7f4c-455d-9679-cc6a56ad51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812E1BE-974D-42AC-A96B-740FCDC1DAC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ddf15bfe-616f-49eb-bf8f-6269de7f40a1}" enabled="1" method="Privileged" siteId="{62366534-1ec3-4962-8869-9b5535279d0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StandardPresentasjon</Template>
  <TotalTime>7150</TotalTime>
  <Words>424</Words>
  <Application>Microsoft Office PowerPoint</Application>
  <PresentationFormat>Widescreen</PresentationFormat>
  <Paragraphs>63</Paragraphs>
  <Slides>11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11</vt:i4>
      </vt:variant>
    </vt:vector>
  </HeadingPairs>
  <TitlesOfParts>
    <vt:vector size="19" baseType="lpstr">
      <vt:lpstr>Aptos</vt:lpstr>
      <vt:lpstr>Arial</vt:lpstr>
      <vt:lpstr>Avenir Next LT Pro</vt:lpstr>
      <vt:lpstr>Avenir Next LT Pro Demi</vt:lpstr>
      <vt:lpstr>Wingdings</vt:lpstr>
      <vt:lpstr>Innholdsider</vt:lpstr>
      <vt:lpstr>Kapittelskiller</vt:lpstr>
      <vt:lpstr>Forsider / Avslutning</vt:lpstr>
      <vt:lpstr> Riksrevisjonens undersøkelser  av Nav</vt:lpstr>
      <vt:lpstr>Andel på AAP og uføretrygd</vt:lpstr>
      <vt:lpstr>Sykefravær</vt:lpstr>
      <vt:lpstr>Utbetalinger til helserelaterte ytelser</vt:lpstr>
      <vt:lpstr>Andelen som får helserelaterte ytelser, er høyere i Norge enn i sammenlignbare land</vt:lpstr>
      <vt:lpstr>Særlige utfordringer i NAVs oppfølging av unge</vt:lpstr>
      <vt:lpstr>Sykemeldte får for lite oppfølging fra Nav</vt:lpstr>
      <vt:lpstr>AAP blir en passiv ytelse for mange</vt:lpstr>
      <vt:lpstr>Utfordringer i rollen som fastlege</vt:lpstr>
      <vt:lpstr>Anbefalinger til Arbeids- og inkluderingsdep:</vt:lpstr>
      <vt:lpstr>PowerPoint-presentasjon</vt:lpstr>
    </vt:vector>
  </TitlesOfParts>
  <Company>Riksrevisjonen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Steinfeld, Knut Jervell</dc:creator>
  <cp:lastModifiedBy>Ugelstad, Helene</cp:lastModifiedBy>
  <cp:revision>7</cp:revision>
  <dcterms:created xsi:type="dcterms:W3CDTF">2026-01-23T08:56:47Z</dcterms:created>
  <dcterms:modified xsi:type="dcterms:W3CDTF">2026-06-12T05:37:52Z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0x01010018735164FA18472A846B74C4E259EDFC002DBE01340F27264E829E08E4BA8548D4</vt:lpwstr>
  </property>
  <property fmtid="{D5CDD505-2E9C-101B-9397-08002B2CF9AE}" pid="3" name="Planperiode">
    <vt:lpwstr>7;#2024|93cb7f10-46a8-46b5-95c6-9382efc3ddfe</vt:lpwstr>
  </property>
  <property fmtid="{D5CDD505-2E9C-101B-9397-08002B2CF9AE}" pid="4" name="Revisjonstype">
    <vt:lpwstr>1;#Forvaltningsrevisjon|3d18307c-ba0b-4028-a904-4a24485a8463</vt:lpwstr>
  </property>
  <property fmtid="{D5CDD505-2E9C-101B-9397-08002B2CF9AE}" pid="5" name="Dokumentkategori">
    <vt:lpwstr>16;#Presentasjon|ffbeb112-a450-4473-8a42-9fab79d40dad</vt:lpwstr>
  </property>
  <property fmtid="{D5CDD505-2E9C-101B-9397-08002B2CF9AE}" pid="6" name="Organisasjonsenhet">
    <vt:lpwstr>5;#F2S4|b28fa1fa-b394-4376-a9d7-efa416a8a03c</vt:lpwstr>
  </property>
  <property fmtid="{D5CDD505-2E9C-101B-9397-08002B2CF9AE}" pid="7" name="Fase">
    <vt:lpwstr>12;#Gjennomføring|b2edc5ae-a4d8-4616-a77b-84da34cee6b3</vt:lpwstr>
  </property>
  <property fmtid="{D5CDD505-2E9C-101B-9397-08002B2CF9AE}" pid="8" name="Departementsomraade">
    <vt:lpwstr>6;#ARBEIDS- OG INKLUDERINGSDEPARTEMENTET|1ae9a0a4-190b-411d-ac02-ca59eb1b5b54</vt:lpwstr>
  </property>
  <property fmtid="{D5CDD505-2E9C-101B-9397-08002B2CF9AE}" pid="9" name="TypeOppgave">
    <vt:lpwstr>2;#Forvaltningsrevisjon|cb886bc5-cfd4-44a2-b584-7bc400ed5d5d</vt:lpwstr>
  </property>
  <property fmtid="{D5CDD505-2E9C-101B-9397-08002B2CF9AE}" pid="10" name="Departementsomraader">
    <vt:lpwstr/>
  </property>
  <property fmtid="{D5CDD505-2E9C-101B-9397-08002B2CF9AE}" pid="11" name="Frie_egenskaper">
    <vt:lpwstr/>
  </property>
  <property fmtid="{D5CDD505-2E9C-101B-9397-08002B2CF9AE}" pid="12" name="_dlc_DocIdItemGuid">
    <vt:lpwstr>8cef03ff-b5fe-4aca-af0f-fa2c3bdba776</vt:lpwstr>
  </property>
</Properties>
</file>