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9" r:id="rId2"/>
    <p:sldId id="271" r:id="rId3"/>
    <p:sldId id="288" r:id="rId4"/>
    <p:sldId id="262" r:id="rId5"/>
    <p:sldId id="279" r:id="rId6"/>
    <p:sldId id="290" r:id="rId7"/>
    <p:sldId id="265" r:id="rId8"/>
    <p:sldId id="283" r:id="rId9"/>
    <p:sldId id="266" r:id="rId10"/>
    <p:sldId id="267" r:id="rId11"/>
    <p:sldId id="284" r:id="rId12"/>
    <p:sldId id="257" r:id="rId13"/>
    <p:sldId id="268" r:id="rId14"/>
    <p:sldId id="285" r:id="rId15"/>
    <p:sldId id="269" r:id="rId16"/>
    <p:sldId id="291" r:id="rId17"/>
    <p:sldId id="293" r:id="rId18"/>
    <p:sldId id="270" r:id="rId19"/>
    <p:sldId id="287" r:id="rId20"/>
    <p:sldId id="286" r:id="rId21"/>
    <p:sldId id="277" r:id="rId2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8432"/>
    <a:srgbClr val="153F57"/>
    <a:srgbClr val="FFD464"/>
    <a:srgbClr val="002231"/>
    <a:srgbClr val="EDEB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2342EA-DA6A-42DF-BC05-F5303DFAF79C}" v="32" dt="2025-10-22T11:51:22.9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05" autoAdjust="0"/>
  </p:normalViewPr>
  <p:slideViewPr>
    <p:cSldViewPr snapToGrid="0">
      <p:cViewPr varScale="1">
        <p:scale>
          <a:sx n="68" d="100"/>
          <a:sy n="68" d="100"/>
        </p:scale>
        <p:origin x="288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D1BBA-6964-CE45-B033-DB7C825EAEBA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6741E-C3AD-B64C-A53A-755E7FCEC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505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C6741E-C3AD-B64C-A53A-755E7FCECF5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839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C6741E-C3AD-B64C-A53A-755E7FCECF5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104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C6741E-C3AD-B64C-A53A-755E7FCECF5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367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EBDAD7-67A3-833E-536F-422DF125D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26F193A-DF33-9BD8-7E6F-0E22E61C7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227C97-A9E8-CDA3-B86E-3EBAB89E1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663B1-C19E-3749-8B03-9710A8D826BA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6ED8C1-D3D3-E7B7-B4AD-FBE5F863E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2DFCDBA-1B29-7201-99EB-47A6D8AB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42DE-5FBA-4E43-9670-F3F752CDB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441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D81A61-F05B-5A58-D399-EDAE677EC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3D1A98-0931-56E1-BF1C-13FFE82BF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D61AAEF-1F09-F045-2B00-298C7FB23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663B1-C19E-3749-8B03-9710A8D826BA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C797364-C235-2282-EF9B-6F4A3757E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2AE79E-DBAF-2718-841E-41B38792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42DE-5FBA-4E43-9670-F3F752CDB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86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2604F0-1B9F-F7EA-6062-D7C04CC5C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97B62DD-3983-0FB0-424D-99633EC10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E71BECF-9DFC-6AAF-91BA-8A86BD6F7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663B1-C19E-3749-8B03-9710A8D826BA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BFE53CC-2707-6366-6032-D2CA16F10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FE25B0-9554-AFDB-4D54-DD326F8DD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42DE-5FBA-4E43-9670-F3F752CDB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342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348A10-88EC-F534-355D-191F4F4E7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E38B67-1533-F4CD-09D8-4133343A79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693B5A8-A1DA-0465-5C99-5B518091FC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F4601B1-EFF4-01AB-92EC-CC4E836E5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663B1-C19E-3749-8B03-9710A8D826BA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8A1CB82-200B-3E3B-5146-EFC3D408E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3023130-557C-C633-7A11-FA9E74971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42DE-5FBA-4E43-9670-F3F752CDB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629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7C0BEC-3CFE-9B45-7AE2-7C3984A74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E453F64-8BBF-11BD-D802-FA23069A0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496B957-A9BF-8572-F413-FE3F3EAA9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8A08796-7FBC-C6DC-0CDC-8959A6B255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6422C68-C9B1-F86A-30E6-F8B9C0C3F6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0FDA067-D99B-18BE-B631-5595360F1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663B1-C19E-3749-8B03-9710A8D826BA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E628DFD-44D5-C31D-777F-48F8D9926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B950FBA-EA44-3AA6-43E6-90E043F45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42DE-5FBA-4E43-9670-F3F752CDB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239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F20A63-6B4F-AA37-16EE-B366B4778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6EFED41-B9B0-8D19-7E12-06855CBCD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663B1-C19E-3749-8B03-9710A8D826BA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D19C514-36C0-5610-251C-63E8E68C4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9E20131-96F5-5C4F-663B-458020416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42DE-5FBA-4E43-9670-F3F752CDB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741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40E6561-CE87-D430-5477-E063AD518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663B1-C19E-3749-8B03-9710A8D826BA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B616951-7858-4DF1-177D-52C292AB4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D8E1DE4-213A-5AA3-1F2B-6D0F9E27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42DE-5FBA-4E43-9670-F3F752CDB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20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6A5558-6D57-A0F5-DBA9-90865DF96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4C7523-32AC-ECCA-F39B-B791610EF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A52C312-D0E3-B2AE-D4D3-DD96D47A6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1250B59-8130-4FC0-5E30-758D8EB1E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663B1-C19E-3749-8B03-9710A8D826BA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EBE660A-8E6B-DF37-BF79-E28A647DB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C731595-7112-E86D-8344-48EF24641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42DE-5FBA-4E43-9670-F3F752CDB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44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A56075-F0C9-1EE0-AB57-376B4A7D9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E870EA3-C58D-D5A7-DC82-9D455DB686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F6633C3-D956-01A1-96A9-FF165AEAC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88A0FE6-A9FF-F3DC-7FE7-21D329D24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663B1-C19E-3749-8B03-9710A8D826BA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95C4C34-66C5-91DE-D61F-3EBA82F91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4EFA73B-F028-CAA2-A91D-820AEF74B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42DE-5FBA-4E43-9670-F3F752CDB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844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4E38E9-B292-B215-04B4-00A57F766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27F7403-0435-076C-F454-47F221BF6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3BC8AA4-0B8E-8597-7B5C-05A34DD82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663B1-C19E-3749-8B03-9710A8D826BA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3BDE752-E0C8-8EF2-7DAF-97E6061E8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55F4EEB-0480-9E1C-18AA-2CEADFB84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42DE-5FBA-4E43-9670-F3F752CDB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09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2B7287D-F6EC-352C-2813-DA413A0E3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FCE6443-5210-23CF-7380-98D54272FC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9FB5B61-DAA5-D87A-EFA3-791D9D0BE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663B1-C19E-3749-8B03-9710A8D826BA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BF3644-26FF-D7C7-5538-2BCA9268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86FF6C-222A-6A93-54E7-2E25ADD51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42DE-5FBA-4E43-9670-F3F752CDB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045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084037C-6FA3-2A12-1D97-99FE7FDEE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FE7AB8-728D-87EE-6334-AEA481830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6DDA2D3-A563-17ED-9A0C-986EAD95A1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1663B1-C19E-3749-8B03-9710A8D826BA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0FF450-965C-3925-299E-4CFBF30C3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51C293-BF2E-A587-F6C8-C8992371FD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AB42DE-5FBA-4E43-9670-F3F752CDB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916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F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260789F-FE52-DD0C-A964-312FCCA66B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654" t="37824" r="-47654" b="-17304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0BEFF009-A493-61A1-6543-3AEEF50C8CCF}"/>
              </a:ext>
            </a:extLst>
          </p:cNvPr>
          <p:cNvSpPr txBox="1"/>
          <p:nvPr/>
        </p:nvSpPr>
        <p:spPr>
          <a:xfrm>
            <a:off x="0" y="2343183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err="1">
                <a:solidFill>
                  <a:srgbClr val="FFD464"/>
                </a:solidFill>
                <a:latin typeface="Basier Circle" pitchFamily="2" charset="77"/>
              </a:rPr>
              <a:t>Sykefraværsparadokset</a:t>
            </a:r>
            <a:endParaRPr lang="en-GB" sz="6600" dirty="0">
              <a:solidFill>
                <a:srgbClr val="FFD464"/>
              </a:solidFill>
              <a:latin typeface="Basier Circle" pitchFamily="2" charset="77"/>
            </a:endParaRPr>
          </a:p>
        </p:txBody>
      </p:sp>
      <p:pic>
        <p:nvPicPr>
          <p:cNvPr id="6" name="Bilde 5" descr="Et bilde som inneholder kreativitet, illustrasjon&#10;&#10;KI-generert innhold kan være feil.">
            <a:extLst>
              <a:ext uri="{FF2B5EF4-FFF2-40B4-BE49-F238E27FC236}">
                <a16:creationId xmlns:a16="http://schemas.microsoft.com/office/drawing/2014/main" id="{FD96EF06-E165-EBF0-FB41-0463D4381B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6781" y="4345189"/>
            <a:ext cx="1738438" cy="169515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DE737730-304A-DF81-E7FC-BA052F19D006}"/>
              </a:ext>
            </a:extLst>
          </p:cNvPr>
          <p:cNvSpPr txBox="1"/>
          <p:nvPr/>
        </p:nvSpPr>
        <p:spPr>
          <a:xfrm>
            <a:off x="2990557" y="1850011"/>
            <a:ext cx="6210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rgbClr val="FFD464"/>
                </a:solidFill>
                <a:latin typeface="Basier Circle" pitchFamily="2" charset="77"/>
              </a:rPr>
              <a:t>Unn Therese Omdal</a:t>
            </a:r>
          </a:p>
        </p:txBody>
      </p:sp>
    </p:spTree>
    <p:extLst>
      <p:ext uri="{BB962C8B-B14F-4D97-AF65-F5344CB8AC3E}">
        <p14:creationId xmlns:p14="http://schemas.microsoft.com/office/powerpoint/2010/main" val="239971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8B8550FB-7266-61DD-4BFB-CA902E1E2EE9}"/>
              </a:ext>
            </a:extLst>
          </p:cNvPr>
          <p:cNvSpPr txBox="1"/>
          <p:nvPr/>
        </p:nvSpPr>
        <p:spPr>
          <a:xfrm>
            <a:off x="6455228" y="5056951"/>
            <a:ext cx="10344944" cy="445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nb-NO" sz="2800" dirty="0">
                <a:solidFill>
                  <a:srgbClr val="002231"/>
                </a:solidFill>
                <a:latin typeface="Basier Circle" pitchFamily="2" charset="77"/>
              </a:rPr>
              <a:t>Sykefraværsparadokset</a:t>
            </a:r>
            <a:endParaRPr lang="en-GB" sz="2800" dirty="0">
              <a:solidFill>
                <a:srgbClr val="002231"/>
              </a:solidFill>
              <a:latin typeface="Basier Circle" pitchFamily="2" charset="77"/>
            </a:endParaRPr>
          </a:p>
        </p:txBody>
      </p:sp>
      <p:pic>
        <p:nvPicPr>
          <p:cNvPr id="13" name="Bilde 12" descr="Et bilde som inneholder mønster, kunst, kvadrat, skjermbilde&#10;&#10;KI-generert innhold kan være feil.">
            <a:extLst>
              <a:ext uri="{FF2B5EF4-FFF2-40B4-BE49-F238E27FC236}">
                <a16:creationId xmlns:a16="http://schemas.microsoft.com/office/drawing/2014/main" id="{E8E5AFB3-6CB6-8B92-1D51-2CC2B378F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5478" y="4884191"/>
            <a:ext cx="1642909" cy="1692000"/>
          </a:xfrm>
          <a:prstGeom prst="rect">
            <a:avLst/>
          </a:prstGeom>
        </p:spPr>
      </p:pic>
      <p:sp>
        <p:nvSpPr>
          <p:cNvPr id="10" name="Tittel 9">
            <a:extLst>
              <a:ext uri="{FF2B5EF4-FFF2-40B4-BE49-F238E27FC236}">
                <a16:creationId xmlns:a16="http://schemas.microsoft.com/office/drawing/2014/main" id="{2A15E94A-CE3E-9D44-04D3-BC78F65AC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0"/>
            <a:ext cx="3932237" cy="1406769"/>
          </a:xfrm>
        </p:spPr>
        <p:txBody>
          <a:bodyPr/>
          <a:lstStyle/>
          <a:p>
            <a:r>
              <a:rPr lang="nb-NO" dirty="0">
                <a:solidFill>
                  <a:srgbClr val="002231"/>
                </a:solidFill>
                <a:latin typeface="Basier Circle"/>
              </a:rPr>
              <a:t>Unn Therese Omdal</a:t>
            </a:r>
          </a:p>
        </p:txBody>
      </p:sp>
      <p:pic>
        <p:nvPicPr>
          <p:cNvPr id="15" name="Plassholder for bilde 14" descr="Et bilde som inneholder person, klær, Menneskeansikt, konstruksjon&#10;&#10;KI-generert innhold kan være feil.">
            <a:extLst>
              <a:ext uri="{FF2B5EF4-FFF2-40B4-BE49-F238E27FC236}">
                <a16:creationId xmlns:a16="http://schemas.microsoft.com/office/drawing/2014/main" id="{19275AAB-F1C1-9D37-F757-5EBC5D84AE34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4"/>
          <a:srcRect l="7806" r="7806"/>
          <a:stretch>
            <a:fillRect/>
          </a:stretch>
        </p:blipFill>
        <p:spPr>
          <a:xfrm>
            <a:off x="6634436" y="909775"/>
            <a:ext cx="4680214" cy="3888000"/>
          </a:xfrm>
        </p:spPr>
      </p:pic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6BA0FC62-0E68-67B9-D4C1-E9E863078D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09057"/>
            <a:ext cx="4037012" cy="497960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D78432"/>
                </a:solidFill>
                <a:latin typeface="Basier Circle"/>
              </a:rPr>
              <a:t>Statsviter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D78432"/>
                </a:solidFill>
                <a:latin typeface="Basier Circle"/>
              </a:rPr>
              <a:t>20 års erfaring som folkevalgt i Eigersund kommune (Ap)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D78432"/>
                </a:solidFill>
                <a:latin typeface="Basier Circle"/>
              </a:rPr>
              <a:t>Jobbkonsulent, AKS Kompetanse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D78432"/>
                </a:solidFill>
                <a:latin typeface="Basier Circle"/>
              </a:rPr>
              <a:t>Forfatter: Diagnose: Flink pike og Sykefraværsparadokset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D78432"/>
                </a:solidFill>
                <a:latin typeface="Basier Circle"/>
              </a:rPr>
              <a:t>Foredragsholder</a:t>
            </a:r>
          </a:p>
          <a:p>
            <a:endParaRPr lang="nb-NO" dirty="0"/>
          </a:p>
        </p:txBody>
      </p:sp>
      <p:sp>
        <p:nvSpPr>
          <p:cNvPr id="21" name="Pil: bøyd oppover 20">
            <a:extLst>
              <a:ext uri="{FF2B5EF4-FFF2-40B4-BE49-F238E27FC236}">
                <a16:creationId xmlns:a16="http://schemas.microsoft.com/office/drawing/2014/main" id="{A3163A2B-1E92-01B1-527F-81C6DCC3A958}"/>
              </a:ext>
            </a:extLst>
          </p:cNvPr>
          <p:cNvSpPr/>
          <p:nvPr/>
        </p:nvSpPr>
        <p:spPr>
          <a:xfrm rot="5400000">
            <a:off x="8282996" y="5426243"/>
            <a:ext cx="445637" cy="598326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D78432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7795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tekst, Menneskeansikt, person, klær&#10;&#10;KI-generert innhold kan være feil.">
            <a:extLst>
              <a:ext uri="{FF2B5EF4-FFF2-40B4-BE49-F238E27FC236}">
                <a16:creationId xmlns:a16="http://schemas.microsoft.com/office/drawing/2014/main" id="{08CAF1A9-D528-8F31-5F9E-DF6B5CBF79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20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24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Font, Merke&#10;&#10;KI-generert innhold kan være feil.">
            <a:extLst>
              <a:ext uri="{FF2B5EF4-FFF2-40B4-BE49-F238E27FC236}">
                <a16:creationId xmlns:a16="http://schemas.microsoft.com/office/drawing/2014/main" id="{B5D804E5-92E9-5206-4B73-EB4EE7F59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813" y="315555"/>
            <a:ext cx="1919185" cy="3113445"/>
          </a:xfrm>
          <a:prstGeom prst="rect">
            <a:avLst/>
          </a:prstGeom>
        </p:spPr>
      </p:pic>
      <p:pic>
        <p:nvPicPr>
          <p:cNvPr id="9" name="Bilde 8" descr="Et bilde som inneholder tekst, klær, kvinne, skjermbilde&#10;&#10;KI-generert innhold kan være feil.">
            <a:extLst>
              <a:ext uri="{FF2B5EF4-FFF2-40B4-BE49-F238E27FC236}">
                <a16:creationId xmlns:a16="http://schemas.microsoft.com/office/drawing/2014/main" id="{F87393C8-2B10-67A4-635A-6079ECADB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501" y="3671375"/>
            <a:ext cx="1813367" cy="2898843"/>
          </a:xfrm>
          <a:prstGeom prst="rect">
            <a:avLst/>
          </a:prstGeom>
        </p:spPr>
      </p:pic>
      <p:pic>
        <p:nvPicPr>
          <p:cNvPr id="13" name="Bilde 12" descr="Et bilde som inneholder tekst, Menneskeansikt, smil, bok&#10;&#10;KI-generert innhold kan være feil.">
            <a:extLst>
              <a:ext uri="{FF2B5EF4-FFF2-40B4-BE49-F238E27FC236}">
                <a16:creationId xmlns:a16="http://schemas.microsoft.com/office/drawing/2014/main" id="{317E20EE-6A6C-1A8F-B1BB-5B8DA6B26F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712"/>
          <a:stretch>
            <a:fillRect/>
          </a:stretch>
        </p:blipFill>
        <p:spPr>
          <a:xfrm>
            <a:off x="502465" y="315555"/>
            <a:ext cx="2153841" cy="3417827"/>
          </a:xfrm>
          <a:prstGeom prst="rect">
            <a:avLst/>
          </a:prstGeom>
        </p:spPr>
      </p:pic>
      <p:pic>
        <p:nvPicPr>
          <p:cNvPr id="5" name="Bilde 4" descr="Et bilde som inneholder tekst, klær, mann, Menneskeansikt&#10;&#10;KI-generert innhold kan være feil.">
            <a:extLst>
              <a:ext uri="{FF2B5EF4-FFF2-40B4-BE49-F238E27FC236}">
                <a16:creationId xmlns:a16="http://schemas.microsoft.com/office/drawing/2014/main" id="{CD95F3F0-4BE9-D163-AC17-768865BA1F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0545" y="1001625"/>
            <a:ext cx="2570514" cy="4854749"/>
          </a:xfrm>
          <a:prstGeom prst="rect">
            <a:avLst/>
          </a:prstGeom>
        </p:spPr>
      </p:pic>
      <p:pic>
        <p:nvPicPr>
          <p:cNvPr id="11" name="Bilde 10" descr="Et bilde som inneholder tekst, Menneskeansikt, glass, skjermbilde&#10;&#10;KI-generert innhold kan være feil.">
            <a:extLst>
              <a:ext uri="{FF2B5EF4-FFF2-40B4-BE49-F238E27FC236}">
                <a16:creationId xmlns:a16="http://schemas.microsoft.com/office/drawing/2014/main" id="{18612A75-CE39-1046-C51B-4F63AF9727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1761" y="2562565"/>
            <a:ext cx="2525360" cy="4250234"/>
          </a:xfrm>
          <a:prstGeom prst="rect">
            <a:avLst/>
          </a:prstGeom>
        </p:spPr>
      </p:pic>
      <p:pic>
        <p:nvPicPr>
          <p:cNvPr id="7" name="Bilde 6" descr="Et bilde som inneholder tekst, skjermbilde, klær, person&#10;&#10;KI-generert innhold kan være feil.">
            <a:extLst>
              <a:ext uri="{FF2B5EF4-FFF2-40B4-BE49-F238E27FC236}">
                <a16:creationId xmlns:a16="http://schemas.microsoft.com/office/drawing/2014/main" id="{99215459-DAF3-D58B-070F-F23F81B790E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3577"/>
          <a:stretch>
            <a:fillRect/>
          </a:stretch>
        </p:blipFill>
        <p:spPr>
          <a:xfrm>
            <a:off x="3946027" y="2235244"/>
            <a:ext cx="2972506" cy="4334974"/>
          </a:xfrm>
          <a:prstGeom prst="rect">
            <a:avLst/>
          </a:prstGeom>
        </p:spPr>
      </p:pic>
      <p:pic>
        <p:nvPicPr>
          <p:cNvPr id="15" name="Bilde 14" descr="Et bilde som inneholder tekst, datamaskin, Menneskeansikt, skjermbilde&#10;&#10;KI-generert innhold kan være feil.">
            <a:extLst>
              <a:ext uri="{FF2B5EF4-FFF2-40B4-BE49-F238E27FC236}">
                <a16:creationId xmlns:a16="http://schemas.microsoft.com/office/drawing/2014/main" id="{3B54FDB4-8967-EFC9-CBE3-8F0C34D4D4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40966" y="315555"/>
            <a:ext cx="2719897" cy="500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94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F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6D5C068B-B3F8-C836-66F5-C002200291A6}"/>
              </a:ext>
            </a:extLst>
          </p:cNvPr>
          <p:cNvSpPr txBox="1"/>
          <p:nvPr/>
        </p:nvSpPr>
        <p:spPr>
          <a:xfrm>
            <a:off x="1604454" y="989405"/>
            <a:ext cx="80908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6000" dirty="0">
                <a:solidFill>
                  <a:srgbClr val="FFD464"/>
                </a:solidFill>
                <a:latin typeface="Basier Circle" pitchFamily="2" charset="77"/>
              </a:rPr>
              <a:t>Milliardregningen vi ikke har råd til</a:t>
            </a:r>
            <a:endParaRPr lang="en-GB" sz="6000" dirty="0">
              <a:solidFill>
                <a:srgbClr val="FFD464"/>
              </a:solidFill>
              <a:latin typeface="Basier Circle" pitchFamily="2" charset="77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E0A6867-6CC4-2249-24D8-1D6CB13823E0}"/>
              </a:ext>
            </a:extLst>
          </p:cNvPr>
          <p:cNvSpPr txBox="1"/>
          <p:nvPr/>
        </p:nvSpPr>
        <p:spPr>
          <a:xfrm>
            <a:off x="1604454" y="2767280"/>
            <a:ext cx="6096000" cy="4471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Sykefravær koster samfunnet 85 </a:t>
            </a:r>
            <a:r>
              <a:rPr lang="nb-NO" sz="2400" dirty="0" err="1">
                <a:solidFill>
                  <a:srgbClr val="FFD464"/>
                </a:solidFill>
                <a:latin typeface="Basier Circle" pitchFamily="2" charset="77"/>
              </a:rPr>
              <a:t>mrd</a:t>
            </a: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 i året</a:t>
            </a:r>
            <a:endParaRPr lang="nb-NO" sz="2400" b="0" i="0" u="none" strike="noStrike" dirty="0">
              <a:solidFill>
                <a:srgbClr val="FFD464"/>
              </a:solidFill>
              <a:effectLst/>
              <a:latin typeface="Basier Circle" pitchFamily="2" charset="7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Vold i nære relasjoner koster mellom 90 – 100 </a:t>
            </a:r>
            <a:r>
              <a:rPr lang="nb-NO" sz="2400" dirty="0" err="1">
                <a:solidFill>
                  <a:srgbClr val="FFD464"/>
                </a:solidFill>
                <a:latin typeface="Basier Circle" pitchFamily="2" charset="77"/>
              </a:rPr>
              <a:t>mrd</a:t>
            </a: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 i året</a:t>
            </a:r>
            <a:endParaRPr lang="en-GB" sz="2400" dirty="0">
              <a:solidFill>
                <a:srgbClr val="FFD464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Velferdsstatens bærekraft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700.000/180.000/1,4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Den enkeltes bærekraft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48/6</a:t>
            </a:r>
            <a:endParaRPr lang="en-GB" sz="2400" dirty="0">
              <a:solidFill>
                <a:srgbClr val="FFD464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FFD464"/>
              </a:solidFill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0CA3F12-362D-B6C3-3D29-58CACB301D22}"/>
              </a:ext>
            </a:extLst>
          </p:cNvPr>
          <p:cNvSpPr txBox="1"/>
          <p:nvPr/>
        </p:nvSpPr>
        <p:spPr>
          <a:xfrm>
            <a:off x="3684494" y="8740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9" name="Plassholder for innhold 8" descr="Smilende helsefagperson">
            <a:extLst>
              <a:ext uri="{FF2B5EF4-FFF2-40B4-BE49-F238E27FC236}">
                <a16:creationId xmlns:a16="http://schemas.microsoft.com/office/drawing/2014/main" id="{A2B3211F-C927-7743-82D7-9A29AEC4C998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7452192" y="2928397"/>
            <a:ext cx="4486275" cy="2708275"/>
          </a:xfrm>
        </p:spPr>
      </p:pic>
    </p:spTree>
    <p:extLst>
      <p:ext uri="{BB962C8B-B14F-4D97-AF65-F5344CB8AC3E}">
        <p14:creationId xmlns:p14="http://schemas.microsoft.com/office/powerpoint/2010/main" val="120260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46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E05E73-75F0-44DB-8EC5-90DDC940C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17040FE9-C910-FA8B-802D-A16EC5664BEB}"/>
              </a:ext>
            </a:extLst>
          </p:cNvPr>
          <p:cNvSpPr txBox="1"/>
          <p:nvPr/>
        </p:nvSpPr>
        <p:spPr>
          <a:xfrm>
            <a:off x="3049172" y="1843950"/>
            <a:ext cx="609834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5400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  <a:t>«</a:t>
            </a:r>
            <a:r>
              <a:rPr lang="nb-NO" sz="5400" dirty="0">
                <a:solidFill>
                  <a:srgbClr val="D78432"/>
                </a:solidFill>
                <a:latin typeface="Basier Circle" pitchFamily="2" charset="77"/>
              </a:rPr>
              <a:t>Fra Diagnose: Flink pike til Diagnose: Sykt samfunn</a:t>
            </a:r>
            <a:r>
              <a:rPr lang="nb-NO" sz="5400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  <a:t>»</a:t>
            </a:r>
            <a:br>
              <a:rPr lang="nb-NO" sz="5400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</a:br>
            <a:br>
              <a:rPr lang="nb-NO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</a:br>
            <a:endParaRPr lang="en-GB" sz="3600" dirty="0">
              <a:solidFill>
                <a:srgbClr val="D78432"/>
              </a:solidFill>
              <a:latin typeface="Basier Circle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294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F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EA1F52C-7912-E0D7-AB5A-535034339A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47654" t="37824" r="-47654" b="-17304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B8E84657-3A72-0286-89EA-19BEB0F20D00}"/>
              </a:ext>
            </a:extLst>
          </p:cNvPr>
          <p:cNvSpPr txBox="1"/>
          <p:nvPr/>
        </p:nvSpPr>
        <p:spPr>
          <a:xfrm>
            <a:off x="-1" y="2628781"/>
            <a:ext cx="1219200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60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  <a:t>Kvinnehelseparadokset</a:t>
            </a:r>
            <a:br>
              <a:rPr lang="nb-NO" sz="60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</a:br>
            <a:br>
              <a:rPr lang="nb-NO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</a:br>
            <a:r>
              <a:rPr lang="nb-NO" dirty="0">
                <a:solidFill>
                  <a:srgbClr val="FFD464"/>
                </a:solidFill>
                <a:latin typeface="Basier Circle" pitchFamily="2" charset="77"/>
              </a:rPr>
              <a:t> – </a:t>
            </a:r>
            <a:r>
              <a:rPr lang="nb-NO" sz="24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  <a:t>Kvinnehelse er mer enn et interessepolitisk spørsmål</a:t>
            </a:r>
            <a:br>
              <a:rPr lang="nb-NO" sz="24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</a:br>
            <a:r>
              <a:rPr lang="nb-NO" sz="24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  <a:t>Kvinnehelseutvalget </a:t>
            </a:r>
            <a:endParaRPr lang="en-GB" sz="2400" dirty="0">
              <a:solidFill>
                <a:srgbClr val="FFD464"/>
              </a:solidFill>
              <a:latin typeface="Basier Circle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66110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F5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6D6D8F-B4F8-DE2C-C281-AF6A006B0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3C07190E-9324-FBA8-825D-A72C7EDD237D}"/>
              </a:ext>
            </a:extLst>
          </p:cNvPr>
          <p:cNvSpPr txBox="1"/>
          <p:nvPr/>
        </p:nvSpPr>
        <p:spPr>
          <a:xfrm>
            <a:off x="1604454" y="989405"/>
            <a:ext cx="80908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>
                <a:solidFill>
                  <a:srgbClr val="FFD464"/>
                </a:solidFill>
                <a:latin typeface="Basier Circle" pitchFamily="2" charset="77"/>
              </a:rPr>
              <a:t>Kvinnehelseutvalget</a:t>
            </a:r>
            <a:endParaRPr lang="en-GB" sz="6000" dirty="0">
              <a:solidFill>
                <a:srgbClr val="FFD464"/>
              </a:solidFill>
              <a:latin typeface="Basier Circle" pitchFamily="2" charset="77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4850713-1757-F34F-C4FF-8B06E90FB4B8}"/>
              </a:ext>
            </a:extLst>
          </p:cNvPr>
          <p:cNvSpPr txBox="1"/>
          <p:nvPr/>
        </p:nvSpPr>
        <p:spPr>
          <a:xfrm>
            <a:off x="1604454" y="2767280"/>
            <a:ext cx="6096000" cy="3917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Kvinners helse og typiske kvinnelidelser har lav status</a:t>
            </a:r>
            <a:endParaRPr lang="nb-NO" sz="2400" b="0" i="0" u="none" strike="noStrike" dirty="0">
              <a:solidFill>
                <a:srgbClr val="FFD464"/>
              </a:solidFill>
              <a:effectLst/>
              <a:latin typeface="Basier Circle" pitchFamily="2" charset="7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Dårlig samordning av kvinnehelsefeltet</a:t>
            </a:r>
            <a:endParaRPr lang="en-GB" sz="2400" dirty="0">
              <a:solidFill>
                <a:srgbClr val="FFD464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Kunnskapen som finnes når ikke ut til behandlerne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Kvinners stemmer blir ikke hørt </a:t>
            </a:r>
            <a:endParaRPr lang="en-GB" sz="2400" dirty="0">
              <a:solidFill>
                <a:srgbClr val="FFD464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FFD464"/>
              </a:solidFill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71B9F1A8-D8DF-1D16-447E-5F43F16E1C6D}"/>
              </a:ext>
            </a:extLst>
          </p:cNvPr>
          <p:cNvSpPr txBox="1"/>
          <p:nvPr/>
        </p:nvSpPr>
        <p:spPr>
          <a:xfrm>
            <a:off x="3684494" y="8740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6" name="Bilde 5" descr="Et bilde som inneholder Menneskeansikt, tekst, smil, Tegnefilm&#10;&#10;KI-generert innhold kan være feil.">
            <a:extLst>
              <a:ext uri="{FF2B5EF4-FFF2-40B4-BE49-F238E27FC236}">
                <a16:creationId xmlns:a16="http://schemas.microsoft.com/office/drawing/2014/main" id="{69F51589-A2DF-4A74-EB5D-B56A85ECD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4634" y="1254992"/>
            <a:ext cx="3783855" cy="520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4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6D5C068B-B3F8-C836-66F5-C002200291A6}"/>
              </a:ext>
            </a:extLst>
          </p:cNvPr>
          <p:cNvSpPr txBox="1"/>
          <p:nvPr/>
        </p:nvSpPr>
        <p:spPr>
          <a:xfrm>
            <a:off x="2536723" y="875070"/>
            <a:ext cx="722670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5400" b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  <a:t>«Jeg trodde jeg var i ferd med å bli en frynsete og deprimert person. At det var min nye identitet»</a:t>
            </a:r>
            <a:br>
              <a:rPr lang="nb-NO" sz="5400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</a:br>
            <a:br>
              <a:rPr lang="nb-NO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</a:br>
            <a:r>
              <a:rPr lang="nb-NO" sz="3600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  <a:t>- India</a:t>
            </a:r>
            <a:endParaRPr lang="en-GB" sz="3600" dirty="0">
              <a:solidFill>
                <a:srgbClr val="D78432"/>
              </a:solidFill>
              <a:latin typeface="Basier Circle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61253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F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E86F5DCE-974A-6F35-8FEE-D3B3A9AC5E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l="47654" t="37824" r="-47654" b="-17304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B8E84657-3A72-0286-89EA-19BEB0F20D00}"/>
              </a:ext>
            </a:extLst>
          </p:cNvPr>
          <p:cNvSpPr txBox="1"/>
          <p:nvPr/>
        </p:nvSpPr>
        <p:spPr>
          <a:xfrm>
            <a:off x="-1" y="2628781"/>
            <a:ext cx="1219200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60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  <a:t>Arbeidslivsparadokset</a:t>
            </a:r>
            <a:br>
              <a:rPr lang="nb-NO" sz="60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</a:br>
            <a:br>
              <a:rPr lang="nb-NO" sz="24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</a:br>
            <a:r>
              <a:rPr lang="nb-NO" sz="24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  <a:t>– Jeg blir til i møte med deg</a:t>
            </a:r>
            <a:br>
              <a:rPr lang="nb-NO" sz="24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</a:br>
            <a:r>
              <a:rPr lang="nb-NO" sz="24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  <a:t>Marit Slagsvold</a:t>
            </a:r>
            <a:endParaRPr lang="en-GB" sz="2400" dirty="0">
              <a:solidFill>
                <a:srgbClr val="FFD464"/>
              </a:solidFill>
              <a:latin typeface="Basier Circle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61880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F5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794377-ADBB-93A6-3193-E4AD4DA34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FB075701-C4D6-0975-B7EA-360F07513C59}"/>
              </a:ext>
            </a:extLst>
          </p:cNvPr>
          <p:cNvSpPr txBox="1"/>
          <p:nvPr/>
        </p:nvSpPr>
        <p:spPr>
          <a:xfrm>
            <a:off x="1604454" y="989405"/>
            <a:ext cx="80908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>
                <a:solidFill>
                  <a:srgbClr val="FFD464"/>
                </a:solidFill>
                <a:latin typeface="Basier Circle" pitchFamily="2" charset="77"/>
              </a:rPr>
              <a:t>Helsefremmende</a:t>
            </a:r>
            <a:r>
              <a:rPr lang="en-GB" sz="6000" dirty="0">
                <a:solidFill>
                  <a:srgbClr val="FFD464"/>
                </a:solidFill>
                <a:latin typeface="Basier Circle" pitchFamily="2" charset="77"/>
              </a:rPr>
              <a:t> </a:t>
            </a:r>
            <a:r>
              <a:rPr lang="en-GB" sz="6000" dirty="0" err="1">
                <a:solidFill>
                  <a:srgbClr val="FFD464"/>
                </a:solidFill>
                <a:latin typeface="Basier Circle" pitchFamily="2" charset="77"/>
              </a:rPr>
              <a:t>arbeidsliv</a:t>
            </a:r>
            <a:endParaRPr lang="en-GB" sz="6000" dirty="0">
              <a:solidFill>
                <a:srgbClr val="FFD464"/>
              </a:solidFill>
              <a:latin typeface="Basier Circle" pitchFamily="2" charset="77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469B0C8-9EF8-41FD-9745-B82078A927F3}"/>
              </a:ext>
            </a:extLst>
          </p:cNvPr>
          <p:cNvSpPr txBox="1"/>
          <p:nvPr/>
        </p:nvSpPr>
        <p:spPr>
          <a:xfrm>
            <a:off x="1604454" y="2767280"/>
            <a:ext cx="6096000" cy="280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HMS og emosjonell belastning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Betydningen av arbeidsmiljøet</a:t>
            </a:r>
            <a:endParaRPr lang="nb-NO" sz="2400" b="0" i="0" u="none" strike="noStrike" dirty="0">
              <a:solidFill>
                <a:srgbClr val="FFD464"/>
              </a:solidFill>
              <a:effectLst/>
              <a:latin typeface="Basier Circle" pitchFamily="2" charset="7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Relasjonsledelse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Tilrettelegging i ulike livsfaser  </a:t>
            </a:r>
            <a:endParaRPr lang="en-GB" sz="2400" dirty="0">
              <a:solidFill>
                <a:srgbClr val="FFD464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FFD464"/>
              </a:solidFill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479CA28-5D53-48A5-6846-7AC96EAA42A4}"/>
              </a:ext>
            </a:extLst>
          </p:cNvPr>
          <p:cNvSpPr txBox="1"/>
          <p:nvPr/>
        </p:nvSpPr>
        <p:spPr>
          <a:xfrm>
            <a:off x="3684494" y="8740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7" name="Bilde 6" descr="Folk på jobb">
            <a:extLst>
              <a:ext uri="{FF2B5EF4-FFF2-40B4-BE49-F238E27FC236}">
                <a16:creationId xmlns:a16="http://schemas.microsoft.com/office/drawing/2014/main" id="{0F9CBB0B-5197-B72B-66BF-C5ABB2CFD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122" y="2373740"/>
            <a:ext cx="5073729" cy="336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845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6D5C068B-B3F8-C836-66F5-C002200291A6}"/>
              </a:ext>
            </a:extLst>
          </p:cNvPr>
          <p:cNvSpPr txBox="1"/>
          <p:nvPr/>
        </p:nvSpPr>
        <p:spPr>
          <a:xfrm>
            <a:off x="3049172" y="1843950"/>
            <a:ext cx="609834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5400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  <a:t>«Hadde jeg ikke fått ny leder, hadde jeg vært ufør i dag»</a:t>
            </a:r>
            <a:br>
              <a:rPr lang="nb-NO" sz="5400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</a:br>
            <a:br>
              <a:rPr lang="nb-NO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</a:br>
            <a:r>
              <a:rPr lang="nb-NO" sz="3600" b="0" i="0" u="none" strike="noStrike">
                <a:solidFill>
                  <a:srgbClr val="D78432"/>
                </a:solidFill>
                <a:effectLst/>
                <a:latin typeface="Basier Circle" pitchFamily="2" charset="77"/>
              </a:rPr>
              <a:t>– </a:t>
            </a:r>
            <a:r>
              <a:rPr lang="nb-NO" sz="3600">
                <a:solidFill>
                  <a:srgbClr val="D78432"/>
                </a:solidFill>
                <a:latin typeface="Basier Circle" pitchFamily="2" charset="77"/>
              </a:rPr>
              <a:t>Gro</a:t>
            </a:r>
            <a:endParaRPr lang="en-GB" sz="3600" dirty="0">
              <a:solidFill>
                <a:srgbClr val="D78432"/>
              </a:solidFill>
              <a:latin typeface="Basier Circle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19146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F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E86F5DCE-974A-6F35-8FEE-D3B3A9AC5E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l="47654" t="37824" r="-47654" b="-17304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B8E84657-3A72-0286-89EA-19BEB0F20D00}"/>
              </a:ext>
            </a:extLst>
          </p:cNvPr>
          <p:cNvSpPr txBox="1"/>
          <p:nvPr/>
        </p:nvSpPr>
        <p:spPr>
          <a:xfrm>
            <a:off x="-1" y="2628781"/>
            <a:ext cx="1219200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60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  <a:t>Kvinnelivsparadokset</a:t>
            </a:r>
            <a:br>
              <a:rPr lang="nb-NO" sz="60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</a:br>
            <a:br>
              <a:rPr lang="nb-NO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</a:br>
            <a:r>
              <a:rPr lang="nb-NO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  <a:t>– </a:t>
            </a:r>
            <a:r>
              <a:rPr lang="nb-NO" sz="24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  <a:t>Kanskje var livet aldri et regnestykke i utgangspunktet</a:t>
            </a:r>
            <a:br>
              <a:rPr lang="nb-NO" sz="24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</a:br>
            <a:r>
              <a:rPr lang="nb-NO" sz="24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  <a:t>Emma Holten </a:t>
            </a:r>
            <a:endParaRPr lang="en-GB" sz="2400" dirty="0">
              <a:solidFill>
                <a:srgbClr val="FFD464"/>
              </a:solidFill>
              <a:latin typeface="Basier Circle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3081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F5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88CD30-890A-D468-E70A-1FF639372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8F409AB-851E-4918-AF95-95BF94EE872F}"/>
              </a:ext>
            </a:extLst>
          </p:cNvPr>
          <p:cNvSpPr txBox="1"/>
          <p:nvPr/>
        </p:nvSpPr>
        <p:spPr>
          <a:xfrm>
            <a:off x="1604454" y="989405"/>
            <a:ext cx="80908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>
                <a:solidFill>
                  <a:srgbClr val="FFD464"/>
                </a:solidFill>
                <a:latin typeface="Basier Circle" pitchFamily="2" charset="77"/>
              </a:rPr>
              <a:t>Det </a:t>
            </a:r>
            <a:r>
              <a:rPr lang="en-GB" sz="6000" dirty="0" err="1">
                <a:solidFill>
                  <a:srgbClr val="FFD464"/>
                </a:solidFill>
                <a:latin typeface="Basier Circle" pitchFamily="2" charset="77"/>
              </a:rPr>
              <a:t>tredje</a:t>
            </a:r>
            <a:r>
              <a:rPr lang="en-GB" sz="6000" dirty="0">
                <a:solidFill>
                  <a:srgbClr val="FFD464"/>
                </a:solidFill>
                <a:latin typeface="Basier Circle" pitchFamily="2" charset="77"/>
              </a:rPr>
              <a:t> </a:t>
            </a:r>
            <a:r>
              <a:rPr lang="en-GB" sz="6000" dirty="0" err="1">
                <a:solidFill>
                  <a:srgbClr val="FFD464"/>
                </a:solidFill>
                <a:latin typeface="Basier Circle" pitchFamily="2" charset="77"/>
              </a:rPr>
              <a:t>skiftet</a:t>
            </a:r>
            <a:endParaRPr lang="en-GB" sz="6000" dirty="0">
              <a:solidFill>
                <a:srgbClr val="FFD464"/>
              </a:solidFill>
              <a:latin typeface="Basier Circle" pitchFamily="2" charset="77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3A76F45-2B68-1EE4-F13C-DB3301B93910}"/>
              </a:ext>
            </a:extLst>
          </p:cNvPr>
          <p:cNvSpPr txBox="1"/>
          <p:nvPr/>
        </p:nvSpPr>
        <p:spPr>
          <a:xfrm>
            <a:off x="1604454" y="2767280"/>
            <a:ext cx="6096000" cy="280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b="0" i="0" u="none" strike="noStrike" dirty="0">
                <a:solidFill>
                  <a:srgbClr val="FFD464"/>
                </a:solidFill>
                <a:effectLst/>
                <a:latin typeface="Basier Circle" pitchFamily="2" charset="77"/>
              </a:rPr>
              <a:t>Det usynlige arbeidet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Verdien av omsorg  </a:t>
            </a:r>
            <a:endParaRPr lang="en-GB" sz="2400" dirty="0">
              <a:solidFill>
                <a:srgbClr val="FFD464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Summen av belastninger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D464"/>
                </a:solidFill>
                <a:latin typeface="Basier Circle" pitchFamily="2" charset="77"/>
              </a:rPr>
              <a:t>«Mann på 1970 – tallet»</a:t>
            </a:r>
            <a:endParaRPr lang="en-GB" sz="2400" dirty="0">
              <a:solidFill>
                <a:srgbClr val="FFD464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FFD464"/>
              </a:solidFill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213CA65-D4BD-40F8-BD5C-AC114B250277}"/>
              </a:ext>
            </a:extLst>
          </p:cNvPr>
          <p:cNvSpPr txBox="1"/>
          <p:nvPr/>
        </p:nvSpPr>
        <p:spPr>
          <a:xfrm>
            <a:off x="3684494" y="8740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6" name="Bilde 5" descr="Mor og sønn bake">
            <a:extLst>
              <a:ext uri="{FF2B5EF4-FFF2-40B4-BE49-F238E27FC236}">
                <a16:creationId xmlns:a16="http://schemas.microsoft.com/office/drawing/2014/main" id="{FA02024E-A863-0CF2-DE22-E7A8954FF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7064" y="2389239"/>
            <a:ext cx="5530084" cy="368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5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6D5C068B-B3F8-C836-66F5-C002200291A6}"/>
              </a:ext>
            </a:extLst>
          </p:cNvPr>
          <p:cNvSpPr txBox="1"/>
          <p:nvPr/>
        </p:nvSpPr>
        <p:spPr>
          <a:xfrm>
            <a:off x="3049172" y="1843950"/>
            <a:ext cx="609834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5400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  <a:t>«</a:t>
            </a:r>
            <a:r>
              <a:rPr lang="nb-NO" sz="5400" dirty="0">
                <a:solidFill>
                  <a:srgbClr val="D78432"/>
                </a:solidFill>
                <a:latin typeface="Basier Circle" pitchFamily="2" charset="77"/>
              </a:rPr>
              <a:t>Hvor er alle løvepappaene?</a:t>
            </a:r>
            <a:r>
              <a:rPr lang="nb-NO" sz="5400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  <a:t>»</a:t>
            </a:r>
            <a:br>
              <a:rPr lang="nb-NO" sz="5400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</a:br>
            <a:br>
              <a:rPr lang="nb-NO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</a:br>
            <a:r>
              <a:rPr lang="nb-NO" sz="3600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  <a:t>– </a:t>
            </a:r>
            <a:r>
              <a:rPr lang="nb-NO" sz="3600" dirty="0">
                <a:solidFill>
                  <a:srgbClr val="D78432"/>
                </a:solidFill>
                <a:latin typeface="Basier Circle" pitchFamily="2" charset="77"/>
              </a:rPr>
              <a:t>Camilla </a:t>
            </a:r>
            <a:endParaRPr lang="en-GB" sz="3600" dirty="0">
              <a:solidFill>
                <a:srgbClr val="D78432"/>
              </a:solidFill>
              <a:latin typeface="Basier Circle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16122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F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3838898-CFFB-5670-63FE-7E4053506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58141"/>
            <a:ext cx="10515600" cy="9426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kern="1200" dirty="0" err="1">
                <a:solidFill>
                  <a:srgbClr val="FFD464"/>
                </a:solidFill>
                <a:latin typeface="+mj-lt"/>
                <a:ea typeface="+mj-ea"/>
                <a:cs typeface="+mj-cs"/>
              </a:rPr>
              <a:t>Finnes</a:t>
            </a:r>
            <a:r>
              <a:rPr lang="en-US" sz="5200" kern="1200" dirty="0">
                <a:solidFill>
                  <a:srgbClr val="FFD464"/>
                </a:solidFill>
                <a:latin typeface="+mj-lt"/>
                <a:ea typeface="+mj-ea"/>
                <a:cs typeface="+mj-cs"/>
              </a:rPr>
              <a:t> det </a:t>
            </a:r>
            <a:r>
              <a:rPr lang="en-US" sz="5200" kern="1200" dirty="0" err="1">
                <a:solidFill>
                  <a:srgbClr val="FFD464"/>
                </a:solidFill>
                <a:latin typeface="+mj-lt"/>
                <a:ea typeface="+mj-ea"/>
                <a:cs typeface="+mj-cs"/>
              </a:rPr>
              <a:t>en</a:t>
            </a:r>
            <a:r>
              <a:rPr lang="en-US" sz="5200" kern="1200" dirty="0">
                <a:solidFill>
                  <a:srgbClr val="FFD464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kern="1200" dirty="0" err="1">
                <a:solidFill>
                  <a:srgbClr val="FFD464"/>
                </a:solidFill>
                <a:latin typeface="+mj-lt"/>
                <a:ea typeface="+mj-ea"/>
                <a:cs typeface="+mj-cs"/>
              </a:rPr>
              <a:t>rød</a:t>
            </a:r>
            <a:r>
              <a:rPr lang="en-US" sz="5200" kern="1200" dirty="0">
                <a:solidFill>
                  <a:srgbClr val="FFD464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kern="1200" dirty="0" err="1">
                <a:solidFill>
                  <a:srgbClr val="FFD464"/>
                </a:solidFill>
                <a:latin typeface="+mj-lt"/>
                <a:ea typeface="+mj-ea"/>
                <a:cs typeface="+mj-cs"/>
              </a:rPr>
              <a:t>tråd</a:t>
            </a:r>
            <a:r>
              <a:rPr lang="en-US" sz="5200" kern="1200" dirty="0">
                <a:solidFill>
                  <a:srgbClr val="FFD464"/>
                </a:solidFill>
                <a:latin typeface="+mj-lt"/>
                <a:ea typeface="+mj-ea"/>
                <a:cs typeface="+mj-cs"/>
              </a:rPr>
              <a:t>? </a:t>
            </a:r>
          </a:p>
        </p:txBody>
      </p:sp>
      <p:pic>
        <p:nvPicPr>
          <p:cNvPr id="5" name="Plassholder for innhold 4" descr="Hånd med røde strenger">
            <a:extLst>
              <a:ext uri="{FF2B5EF4-FFF2-40B4-BE49-F238E27FC236}">
                <a16:creationId xmlns:a16="http://schemas.microsoft.com/office/drawing/2014/main" id="{163B01BD-9DC5-C476-78A1-0D903E4281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253" b="5478"/>
          <a:stretch>
            <a:fillRect/>
          </a:stretch>
        </p:blipFill>
        <p:spPr>
          <a:xfrm>
            <a:off x="1981092" y="557189"/>
            <a:ext cx="8229816" cy="462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41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46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E46B99-79BE-89FD-3CF8-C33B48717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B5231EE5-512E-18AB-A4E3-999A536B0F3B}"/>
              </a:ext>
            </a:extLst>
          </p:cNvPr>
          <p:cNvSpPr txBox="1"/>
          <p:nvPr/>
        </p:nvSpPr>
        <p:spPr>
          <a:xfrm>
            <a:off x="3049172" y="1843950"/>
            <a:ext cx="609834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5400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  <a:t>«</a:t>
            </a:r>
            <a:r>
              <a:rPr lang="nb-NO" sz="5400" dirty="0">
                <a:solidFill>
                  <a:srgbClr val="D78432"/>
                </a:solidFill>
                <a:latin typeface="Basier Circle" pitchFamily="2" charset="77"/>
              </a:rPr>
              <a:t>At sjefen </a:t>
            </a:r>
            <a:r>
              <a:rPr lang="nb-NO" sz="5400" dirty="0" err="1">
                <a:solidFill>
                  <a:srgbClr val="D78432"/>
                </a:solidFill>
                <a:latin typeface="Basier Circle" pitchFamily="2" charset="77"/>
              </a:rPr>
              <a:t>he</a:t>
            </a:r>
            <a:r>
              <a:rPr lang="nb-NO" sz="5400" dirty="0">
                <a:solidFill>
                  <a:srgbClr val="D78432"/>
                </a:solidFill>
                <a:latin typeface="Basier Circle" pitchFamily="2" charset="77"/>
              </a:rPr>
              <a:t> ryggen min»</a:t>
            </a:r>
            <a:br>
              <a:rPr lang="nb-NO" sz="5400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</a:br>
            <a:endParaRPr lang="en-GB" sz="3600" dirty="0">
              <a:solidFill>
                <a:srgbClr val="D78432"/>
              </a:solidFill>
              <a:latin typeface="Basier Circle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53568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EEEB68F3-DDA2-5591-6E27-4CB437492441}"/>
              </a:ext>
            </a:extLst>
          </p:cNvPr>
          <p:cNvSpPr txBox="1"/>
          <p:nvPr/>
        </p:nvSpPr>
        <p:spPr>
          <a:xfrm>
            <a:off x="-1" y="2631304"/>
            <a:ext cx="121920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6000" b="0" i="0" u="none" strike="noStrike" dirty="0">
                <a:solidFill>
                  <a:srgbClr val="153F57"/>
                </a:solidFill>
                <a:effectLst/>
                <a:latin typeface="Basier Circle" pitchFamily="2" charset="77"/>
              </a:rPr>
              <a:t>Hva gjør vi?</a:t>
            </a:r>
            <a:endParaRPr lang="en-GB" sz="2000" dirty="0">
              <a:solidFill>
                <a:srgbClr val="153F57"/>
              </a:solidFill>
              <a:latin typeface="Basier Circle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09769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46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A0AB5A-76E1-C87C-43EA-2ECD4AF36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BE48843A-5F35-48B6-928E-A7C29A977F8F}"/>
              </a:ext>
            </a:extLst>
          </p:cNvPr>
          <p:cNvSpPr txBox="1"/>
          <p:nvPr/>
        </p:nvSpPr>
        <p:spPr>
          <a:xfrm>
            <a:off x="3049172" y="1843950"/>
            <a:ext cx="609834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5400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  <a:t>«</a:t>
            </a:r>
            <a:r>
              <a:rPr lang="nb-NO" sz="5400" dirty="0">
                <a:solidFill>
                  <a:srgbClr val="D78432"/>
                </a:solidFill>
                <a:latin typeface="Basier Circle" pitchFamily="2" charset="77"/>
              </a:rPr>
              <a:t>Det personlige er det politiske»</a:t>
            </a:r>
            <a:br>
              <a:rPr lang="nb-NO" sz="5400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</a:br>
            <a:br>
              <a:rPr lang="nb-NO" b="0" i="0" u="none" strike="noStrike" dirty="0">
                <a:solidFill>
                  <a:srgbClr val="D78432"/>
                </a:solidFill>
                <a:effectLst/>
                <a:latin typeface="Basier Circle" pitchFamily="2" charset="77"/>
              </a:rPr>
            </a:br>
            <a:endParaRPr lang="en-GB" sz="3600" dirty="0">
              <a:solidFill>
                <a:srgbClr val="D78432"/>
              </a:solidFill>
              <a:latin typeface="Basier Circle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20379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F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703C57-9944-51BD-B420-B92F00AE9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>
                <a:solidFill>
                  <a:srgbClr val="FFD464"/>
                </a:solidFill>
              </a:rPr>
              <a:t>Kunnskap, åpenhet og </a:t>
            </a:r>
            <a:br>
              <a:rPr lang="nb-NO" dirty="0">
                <a:solidFill>
                  <a:srgbClr val="FFD464"/>
                </a:solidFill>
              </a:rPr>
            </a:br>
            <a:r>
              <a:rPr lang="nb-NO" dirty="0">
                <a:solidFill>
                  <a:srgbClr val="FFD464"/>
                </a:solidFill>
              </a:rPr>
              <a:t>vilje til endring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EB094B-CC9D-AA29-1B46-AC14AC4588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solidFill>
                  <a:srgbClr val="FFD464"/>
                </a:solidFill>
              </a:rPr>
              <a:t>«</a:t>
            </a:r>
            <a:r>
              <a:rPr lang="nb-NO" i="1" dirty="0">
                <a:solidFill>
                  <a:srgbClr val="FFD464"/>
                </a:solidFill>
              </a:rPr>
              <a:t>Fravær koster bedriften. Vi trenger at de ansatte er på jobb, men vi ser også et samfunnsansvar i å ta kvinnehelse på alvor»</a:t>
            </a:r>
          </a:p>
          <a:p>
            <a:pPr>
              <a:buFontTx/>
              <a:buChar char="-"/>
            </a:pPr>
            <a:r>
              <a:rPr lang="nb-NO" sz="2000" dirty="0">
                <a:solidFill>
                  <a:srgbClr val="FFD464"/>
                </a:solidFill>
              </a:rPr>
              <a:t>Torleiv Tengs-Pedersen, Fagleder HR Operasjon, Sparebank 1 Sør-Norge.</a:t>
            </a:r>
            <a:br>
              <a:rPr lang="nb-NO" sz="2000" dirty="0">
                <a:solidFill>
                  <a:srgbClr val="FFD464"/>
                </a:solidFill>
              </a:rPr>
            </a:br>
            <a:endParaRPr lang="nb-NO" sz="2000" dirty="0">
              <a:solidFill>
                <a:srgbClr val="FFD464"/>
              </a:solidFill>
            </a:endParaRPr>
          </a:p>
          <a:p>
            <a:pPr>
              <a:buFontTx/>
              <a:buChar char="-"/>
            </a:pPr>
            <a:r>
              <a:rPr lang="nb-NO" sz="2400" dirty="0">
                <a:solidFill>
                  <a:srgbClr val="FFD464"/>
                </a:solidFill>
              </a:rPr>
              <a:t>Helsefremmende arbeidsliv</a:t>
            </a:r>
            <a:br>
              <a:rPr lang="nb-NO" sz="2400" dirty="0">
                <a:solidFill>
                  <a:srgbClr val="FFD464"/>
                </a:solidFill>
              </a:rPr>
            </a:br>
            <a:endParaRPr lang="nb-NO" sz="2400" dirty="0">
              <a:solidFill>
                <a:srgbClr val="FFD464"/>
              </a:solidFill>
            </a:endParaRPr>
          </a:p>
          <a:p>
            <a:pPr>
              <a:buFontTx/>
              <a:buChar char="-"/>
            </a:pPr>
            <a:r>
              <a:rPr lang="nb-NO" sz="2400" dirty="0">
                <a:solidFill>
                  <a:srgbClr val="FFD464"/>
                </a:solidFill>
              </a:rPr>
              <a:t>Relasjoner og psykologisk trygghet  </a:t>
            </a:r>
          </a:p>
        </p:txBody>
      </p:sp>
      <p:pic>
        <p:nvPicPr>
          <p:cNvPr id="6" name="Plassholder for innhold 5" descr="Et bilde som inneholder tekst, klær, kvinne, Menneskeansikt&#10;&#10;KI-generert innhold kan være feil.">
            <a:extLst>
              <a:ext uri="{FF2B5EF4-FFF2-40B4-BE49-F238E27FC236}">
                <a16:creationId xmlns:a16="http://schemas.microsoft.com/office/drawing/2014/main" id="{D1228167-AC28-1786-144C-57DFB1CAF6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24085" y="41126"/>
            <a:ext cx="4865404" cy="6816873"/>
          </a:xfrm>
        </p:spPr>
      </p:pic>
    </p:spTree>
    <p:extLst>
      <p:ext uri="{BB962C8B-B14F-4D97-AF65-F5344CB8AC3E}">
        <p14:creationId xmlns:p14="http://schemas.microsoft.com/office/powerpoint/2010/main" val="4773648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BB9F2CE6-F47C-4897-7558-91085ABFF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6100" dirty="0" err="1">
                <a:solidFill>
                  <a:srgbClr val="153F57"/>
                </a:solidFill>
              </a:rPr>
              <a:t>Tusen</a:t>
            </a:r>
            <a:r>
              <a:rPr lang="en-US" sz="6100" dirty="0">
                <a:solidFill>
                  <a:srgbClr val="153F57"/>
                </a:solidFill>
              </a:rPr>
              <a:t> </a:t>
            </a:r>
            <a:r>
              <a:rPr lang="en-US" sz="6100" dirty="0" err="1">
                <a:solidFill>
                  <a:srgbClr val="153F57"/>
                </a:solidFill>
              </a:rPr>
              <a:t>takk</a:t>
            </a:r>
            <a:r>
              <a:rPr lang="en-US" sz="6100" dirty="0">
                <a:solidFill>
                  <a:srgbClr val="153F57"/>
                </a:solidFill>
              </a:rPr>
              <a:t> for </a:t>
            </a:r>
            <a:r>
              <a:rPr lang="en-US" sz="6100" dirty="0" err="1">
                <a:solidFill>
                  <a:srgbClr val="153F57"/>
                </a:solidFill>
              </a:rPr>
              <a:t>oppmerksomheten</a:t>
            </a:r>
            <a:r>
              <a:rPr lang="en-US" sz="6100" dirty="0">
                <a:solidFill>
                  <a:srgbClr val="153F57"/>
                </a:solidFill>
              </a:rPr>
              <a:t>! </a:t>
            </a:r>
          </a:p>
        </p:txBody>
      </p:sp>
      <p:pic>
        <p:nvPicPr>
          <p:cNvPr id="8" name="Plassholder for innhold 7" descr="Et bilde som inneholder mønster, kunst, kvadrat, skjermbilde&#10;&#10;KI-generert innhold kan være feil.">
            <a:extLst>
              <a:ext uri="{FF2B5EF4-FFF2-40B4-BE49-F238E27FC236}">
                <a16:creationId xmlns:a16="http://schemas.microsoft.com/office/drawing/2014/main" id="{ED964356-10C0-5C3A-F615-144664BE702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  <a:prstGeom prst="rect">
            <a:avLst/>
          </a:prstGeom>
        </p:spPr>
      </p:pic>
      <p:pic>
        <p:nvPicPr>
          <p:cNvPr id="7" name="Plassholder for innhold 6" descr="Et bilde som inneholder tekst, sirkel, bok, skjermbilde&#10;&#10;KI-generert innhold kan være feil.">
            <a:extLst>
              <a:ext uri="{FF2B5EF4-FFF2-40B4-BE49-F238E27FC236}">
                <a16:creationId xmlns:a16="http://schemas.microsoft.com/office/drawing/2014/main" id="{AE7C6357-8DBF-789C-D618-F92647AAD3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229504" y="1825625"/>
            <a:ext cx="306699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89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df15bfe-616f-49eb-bf8f-6269de7f40a1}" enabled="1" method="Privileged" siteId="{62366534-1ec3-4962-8869-9b5535279d0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12073</TotalTime>
  <Words>326</Words>
  <Application>Microsoft Office PowerPoint</Application>
  <PresentationFormat>Widescreen</PresentationFormat>
  <Paragraphs>51</Paragraphs>
  <Slides>21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Basier Circle</vt:lpstr>
      <vt:lpstr>Office-tema</vt:lpstr>
      <vt:lpstr>PowerPoint-presentasjon</vt:lpstr>
      <vt:lpstr>Unn Therese Omdal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Finnes det en rød tråd? </vt:lpstr>
      <vt:lpstr>PowerPoint-presentasjon</vt:lpstr>
      <vt:lpstr>PowerPoint-presentasjon</vt:lpstr>
      <vt:lpstr>PowerPoint-presentasjon</vt:lpstr>
      <vt:lpstr>Kunnskap, åpenhet og  vilje til endring </vt:lpstr>
      <vt:lpstr>Tusen takk for oppmerksomheten!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Oda Vinge</dc:creator>
  <cp:lastModifiedBy>Ugelstad, Helene</cp:lastModifiedBy>
  <cp:revision>24</cp:revision>
  <dcterms:created xsi:type="dcterms:W3CDTF">2025-09-17T10:22:47Z</dcterms:created>
  <dcterms:modified xsi:type="dcterms:W3CDTF">2026-01-22T12:00:34Z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2025-09-30T19:09:37Z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07aad3a0-f631-4f51-b39b-c01695a6718b</vt:lpwstr>
  </property>
  <property fmtid="{D5CDD505-2E9C-101B-9397-08002B2CF9AE}" pid="7" name="MSIP_Label_defa4170-0d19-0005-0004-bc88714345d2_ActionId">
    <vt:lpwstr>ea58ed9a-fe03-4f79-9e2a-bbd03a3e0961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