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39"/>
  </p:notesMasterIdLst>
  <p:sldIdLst>
    <p:sldId id="291" r:id="rId2"/>
    <p:sldId id="472" r:id="rId3"/>
    <p:sldId id="330" r:id="rId4"/>
    <p:sldId id="331" r:id="rId5"/>
    <p:sldId id="332" r:id="rId6"/>
    <p:sldId id="470" r:id="rId7"/>
    <p:sldId id="307" r:id="rId8"/>
    <p:sldId id="316" r:id="rId9"/>
    <p:sldId id="293" r:id="rId10"/>
    <p:sldId id="315" r:id="rId11"/>
    <p:sldId id="335" r:id="rId12"/>
    <p:sldId id="334" r:id="rId13"/>
    <p:sldId id="259" r:id="rId14"/>
    <p:sldId id="260" r:id="rId15"/>
    <p:sldId id="270" r:id="rId16"/>
    <p:sldId id="288" r:id="rId17"/>
    <p:sldId id="473" r:id="rId18"/>
    <p:sldId id="263" r:id="rId19"/>
    <p:sldId id="265" r:id="rId20"/>
    <p:sldId id="325" r:id="rId21"/>
    <p:sldId id="279" r:id="rId22"/>
    <p:sldId id="280" r:id="rId23"/>
    <p:sldId id="281" r:id="rId24"/>
    <p:sldId id="297" r:id="rId25"/>
    <p:sldId id="264" r:id="rId26"/>
    <p:sldId id="285" r:id="rId27"/>
    <p:sldId id="298" r:id="rId28"/>
    <p:sldId id="286" r:id="rId29"/>
    <p:sldId id="299" r:id="rId30"/>
    <p:sldId id="266" r:id="rId31"/>
    <p:sldId id="328" r:id="rId32"/>
    <p:sldId id="309" r:id="rId33"/>
    <p:sldId id="300" r:id="rId34"/>
    <p:sldId id="267" r:id="rId35"/>
    <p:sldId id="301" r:id="rId36"/>
    <p:sldId id="313" r:id="rId37"/>
    <p:sldId id="268" r:id="rId3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7FA199-9363-4A48-8E6D-A4AD891E4348}" v="469" dt="2025-05-22T08:26:59.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75" d="100"/>
          <a:sy n="75" d="100"/>
        </p:scale>
        <p:origin x="81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B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TBI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spPr>
            <a:solidFill>
              <a:schemeClr val="accent1"/>
            </a:solidFill>
            <a:ln>
              <a:noFill/>
            </a:ln>
            <a:effectLst/>
          </c:spPr>
          <c:invertIfNegative val="0"/>
          <c:cat>
            <c:strRef>
              <c:f>'Ark1'!$G$9:$G$13</c:f>
              <c:strCache>
                <c:ptCount val="5"/>
                <c:pt idx="0">
                  <c:v>Cognition</c:v>
                </c:pt>
                <c:pt idx="1">
                  <c:v>Emotion recognition</c:v>
                </c:pt>
                <c:pt idx="2">
                  <c:v>Theory of Mind</c:v>
                </c:pt>
                <c:pt idx="3">
                  <c:v>Empathy</c:v>
                </c:pt>
                <c:pt idx="4">
                  <c:v>Alexithymia</c:v>
                </c:pt>
              </c:strCache>
            </c:strRef>
          </c:cat>
          <c:val>
            <c:numRef>
              <c:f>'Ark2'!$I$14:$I$18</c:f>
              <c:numCache>
                <c:formatCode>General</c:formatCode>
                <c:ptCount val="5"/>
                <c:pt idx="0">
                  <c:v>0.74</c:v>
                </c:pt>
                <c:pt idx="1">
                  <c:v>0.79</c:v>
                </c:pt>
                <c:pt idx="2">
                  <c:v>1.1299999999999999</c:v>
                </c:pt>
                <c:pt idx="3">
                  <c:v>0.71</c:v>
                </c:pt>
                <c:pt idx="4">
                  <c:v>1.1399999999999999</c:v>
                </c:pt>
              </c:numCache>
            </c:numRef>
          </c:val>
          <c:extLst>
            <c:ext xmlns:c16="http://schemas.microsoft.com/office/drawing/2014/chart" uri="{C3380CC4-5D6E-409C-BE32-E72D297353CC}">
              <c16:uniqueId val="{00000000-E38C-4A54-A5B6-3960393C63E9}"/>
            </c:ext>
          </c:extLst>
        </c:ser>
        <c:dLbls>
          <c:showLegendKey val="0"/>
          <c:showVal val="0"/>
          <c:showCatName val="0"/>
          <c:showSerName val="0"/>
          <c:showPercent val="0"/>
          <c:showBubbleSize val="0"/>
        </c:dLbls>
        <c:gapWidth val="182"/>
        <c:axId val="1085502528"/>
        <c:axId val="1085506848"/>
      </c:barChart>
      <c:catAx>
        <c:axId val="10855025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085506848"/>
        <c:crosses val="autoZero"/>
        <c:auto val="1"/>
        <c:lblAlgn val="ctr"/>
        <c:lblOffset val="100"/>
        <c:noMultiLvlLbl val="0"/>
      </c:catAx>
      <c:valAx>
        <c:axId val="1085506848"/>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085502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'Ark2'!$H$14</c:f>
              <c:strCache>
                <c:ptCount val="1"/>
                <c:pt idx="0">
                  <c:v>Cognition</c:v>
                </c:pt>
              </c:strCache>
            </c:strRef>
          </c:tx>
          <c:spPr>
            <a:solidFill>
              <a:schemeClr val="tx1"/>
            </a:solidFill>
            <a:ln>
              <a:noFill/>
            </a:ln>
            <a:effectLst/>
          </c:spPr>
          <c:invertIfNegative val="0"/>
          <c:cat>
            <c:strRef>
              <c:f>'Ark2'!$I$13:$N$13</c:f>
              <c:strCache>
                <c:ptCount val="6"/>
                <c:pt idx="0">
                  <c:v>TBI</c:v>
                </c:pt>
                <c:pt idx="1">
                  <c:v>Slag</c:v>
                </c:pt>
                <c:pt idx="2">
                  <c:v>Autisme</c:v>
                </c:pt>
                <c:pt idx="3">
                  <c:v>Frontotemporal demens</c:v>
                </c:pt>
                <c:pt idx="4">
                  <c:v>Alzheimers sykdom</c:v>
                </c:pt>
                <c:pt idx="5">
                  <c:v>Schizofreni</c:v>
                </c:pt>
              </c:strCache>
            </c:strRef>
          </c:cat>
          <c:val>
            <c:numRef>
              <c:f>'Ark2'!$I$14:$N$14</c:f>
              <c:numCache>
                <c:formatCode>General</c:formatCode>
                <c:ptCount val="6"/>
                <c:pt idx="0">
                  <c:v>0.74</c:v>
                </c:pt>
                <c:pt idx="1">
                  <c:v>0.59</c:v>
                </c:pt>
                <c:pt idx="2">
                  <c:v>0.61</c:v>
                </c:pt>
                <c:pt idx="3">
                  <c:v>1.66</c:v>
                </c:pt>
                <c:pt idx="4">
                  <c:v>2.54</c:v>
                </c:pt>
                <c:pt idx="5">
                  <c:v>1.6</c:v>
                </c:pt>
              </c:numCache>
            </c:numRef>
          </c:val>
          <c:extLst>
            <c:ext xmlns:c16="http://schemas.microsoft.com/office/drawing/2014/chart" uri="{C3380CC4-5D6E-409C-BE32-E72D297353CC}">
              <c16:uniqueId val="{00000000-CA8B-400B-A184-D3A3910AADAB}"/>
            </c:ext>
          </c:extLst>
        </c:ser>
        <c:ser>
          <c:idx val="1"/>
          <c:order val="1"/>
          <c:tx>
            <c:strRef>
              <c:f>'Ark2'!$H$15</c:f>
              <c:strCache>
                <c:ptCount val="1"/>
                <c:pt idx="0">
                  <c:v>Emotion recognition</c:v>
                </c:pt>
              </c:strCache>
            </c:strRef>
          </c:tx>
          <c:spPr>
            <a:solidFill>
              <a:srgbClr val="FFC000"/>
            </a:solidFill>
            <a:ln>
              <a:noFill/>
            </a:ln>
            <a:effectLst/>
          </c:spPr>
          <c:invertIfNegative val="0"/>
          <c:cat>
            <c:strRef>
              <c:f>'Ark2'!$I$13:$N$13</c:f>
              <c:strCache>
                <c:ptCount val="6"/>
                <c:pt idx="0">
                  <c:v>TBI</c:v>
                </c:pt>
                <c:pt idx="1">
                  <c:v>Slag</c:v>
                </c:pt>
                <c:pt idx="2">
                  <c:v>Autisme</c:v>
                </c:pt>
                <c:pt idx="3">
                  <c:v>Frontotemporal demens</c:v>
                </c:pt>
                <c:pt idx="4">
                  <c:v>Alzheimers sykdom</c:v>
                </c:pt>
                <c:pt idx="5">
                  <c:v>Schizofreni</c:v>
                </c:pt>
              </c:strCache>
            </c:strRef>
          </c:cat>
          <c:val>
            <c:numRef>
              <c:f>'Ark2'!$I$15:$N$15</c:f>
              <c:numCache>
                <c:formatCode>General</c:formatCode>
                <c:ptCount val="6"/>
                <c:pt idx="0">
                  <c:v>0.79</c:v>
                </c:pt>
                <c:pt idx="1">
                  <c:v>1.32</c:v>
                </c:pt>
                <c:pt idx="2">
                  <c:v>0.8</c:v>
                </c:pt>
                <c:pt idx="3">
                  <c:v>1.81</c:v>
                </c:pt>
                <c:pt idx="4">
                  <c:v>0.98</c:v>
                </c:pt>
                <c:pt idx="5">
                  <c:v>0.91</c:v>
                </c:pt>
              </c:numCache>
            </c:numRef>
          </c:val>
          <c:extLst>
            <c:ext xmlns:c16="http://schemas.microsoft.com/office/drawing/2014/chart" uri="{C3380CC4-5D6E-409C-BE32-E72D297353CC}">
              <c16:uniqueId val="{00000001-CA8B-400B-A184-D3A3910AADAB}"/>
            </c:ext>
          </c:extLst>
        </c:ser>
        <c:ser>
          <c:idx val="2"/>
          <c:order val="2"/>
          <c:tx>
            <c:strRef>
              <c:f>'Ark2'!$H$16</c:f>
              <c:strCache>
                <c:ptCount val="1"/>
                <c:pt idx="0">
                  <c:v>Theory of Mind</c:v>
                </c:pt>
              </c:strCache>
            </c:strRef>
          </c:tx>
          <c:spPr>
            <a:solidFill>
              <a:srgbClr val="7030A0"/>
            </a:solidFill>
            <a:ln>
              <a:noFill/>
            </a:ln>
            <a:effectLst/>
          </c:spPr>
          <c:invertIfNegative val="0"/>
          <c:cat>
            <c:strRef>
              <c:f>'Ark2'!$I$13:$N$13</c:f>
              <c:strCache>
                <c:ptCount val="6"/>
                <c:pt idx="0">
                  <c:v>TBI</c:v>
                </c:pt>
                <c:pt idx="1">
                  <c:v>Slag</c:v>
                </c:pt>
                <c:pt idx="2">
                  <c:v>Autisme</c:v>
                </c:pt>
                <c:pt idx="3">
                  <c:v>Frontotemporal demens</c:v>
                </c:pt>
                <c:pt idx="4">
                  <c:v>Alzheimers sykdom</c:v>
                </c:pt>
                <c:pt idx="5">
                  <c:v>Schizofreni</c:v>
                </c:pt>
              </c:strCache>
            </c:strRef>
          </c:cat>
          <c:val>
            <c:numRef>
              <c:f>'Ark2'!$I$16:$N$16</c:f>
              <c:numCache>
                <c:formatCode>General</c:formatCode>
                <c:ptCount val="6"/>
                <c:pt idx="0">
                  <c:v>1.1299999999999999</c:v>
                </c:pt>
                <c:pt idx="1">
                  <c:v>0.98</c:v>
                </c:pt>
                <c:pt idx="2">
                  <c:v>1.0900000000000001</c:v>
                </c:pt>
                <c:pt idx="3">
                  <c:v>1.79</c:v>
                </c:pt>
                <c:pt idx="4">
                  <c:v>1.1499999999999999</c:v>
                </c:pt>
                <c:pt idx="5">
                  <c:v>1</c:v>
                </c:pt>
              </c:numCache>
            </c:numRef>
          </c:val>
          <c:extLst>
            <c:ext xmlns:c16="http://schemas.microsoft.com/office/drawing/2014/chart" uri="{C3380CC4-5D6E-409C-BE32-E72D297353CC}">
              <c16:uniqueId val="{00000002-CA8B-400B-A184-D3A3910AADAB}"/>
            </c:ext>
          </c:extLst>
        </c:ser>
        <c:ser>
          <c:idx val="3"/>
          <c:order val="3"/>
          <c:tx>
            <c:strRef>
              <c:f>'Ark2'!$H$17</c:f>
              <c:strCache>
                <c:ptCount val="1"/>
                <c:pt idx="0">
                  <c:v>Empathy</c:v>
                </c:pt>
              </c:strCache>
            </c:strRef>
          </c:tx>
          <c:spPr>
            <a:solidFill>
              <a:srgbClr val="FF0000"/>
            </a:solidFill>
            <a:ln>
              <a:noFill/>
            </a:ln>
            <a:effectLst/>
          </c:spPr>
          <c:invertIfNegative val="0"/>
          <c:cat>
            <c:strRef>
              <c:f>'Ark2'!$I$13:$N$13</c:f>
              <c:strCache>
                <c:ptCount val="6"/>
                <c:pt idx="0">
                  <c:v>TBI</c:v>
                </c:pt>
                <c:pt idx="1">
                  <c:v>Slag</c:v>
                </c:pt>
                <c:pt idx="2">
                  <c:v>Autisme</c:v>
                </c:pt>
                <c:pt idx="3">
                  <c:v>Frontotemporal demens</c:v>
                </c:pt>
                <c:pt idx="4">
                  <c:v>Alzheimers sykdom</c:v>
                </c:pt>
                <c:pt idx="5">
                  <c:v>Schizofreni</c:v>
                </c:pt>
              </c:strCache>
            </c:strRef>
          </c:cat>
          <c:val>
            <c:numRef>
              <c:f>'Ark2'!$I$17:$N$17</c:f>
              <c:numCache>
                <c:formatCode>General</c:formatCode>
                <c:ptCount val="6"/>
                <c:pt idx="0">
                  <c:v>0.71</c:v>
                </c:pt>
                <c:pt idx="1">
                  <c:v>0.69</c:v>
                </c:pt>
                <c:pt idx="2">
                  <c:v>0.51</c:v>
                </c:pt>
                <c:pt idx="3">
                  <c:v>1.1200000000000001</c:v>
                </c:pt>
                <c:pt idx="4">
                  <c:v>0.67</c:v>
                </c:pt>
                <c:pt idx="5">
                  <c:v>0.28999999999999998</c:v>
                </c:pt>
              </c:numCache>
            </c:numRef>
          </c:val>
          <c:extLst>
            <c:ext xmlns:c16="http://schemas.microsoft.com/office/drawing/2014/chart" uri="{C3380CC4-5D6E-409C-BE32-E72D297353CC}">
              <c16:uniqueId val="{00000003-CA8B-400B-A184-D3A3910AADAB}"/>
            </c:ext>
          </c:extLst>
        </c:ser>
        <c:ser>
          <c:idx val="4"/>
          <c:order val="4"/>
          <c:tx>
            <c:strRef>
              <c:f>'Ark2'!$H$18</c:f>
              <c:strCache>
                <c:ptCount val="1"/>
                <c:pt idx="0">
                  <c:v>Alexithymia</c:v>
                </c:pt>
              </c:strCache>
            </c:strRef>
          </c:tx>
          <c:spPr>
            <a:solidFill>
              <a:schemeClr val="accent5"/>
            </a:solidFill>
            <a:ln>
              <a:noFill/>
            </a:ln>
            <a:effectLst/>
          </c:spPr>
          <c:invertIfNegative val="0"/>
          <c:cat>
            <c:strRef>
              <c:f>'Ark2'!$I$13:$N$13</c:f>
              <c:strCache>
                <c:ptCount val="6"/>
                <c:pt idx="0">
                  <c:v>TBI</c:v>
                </c:pt>
                <c:pt idx="1">
                  <c:v>Slag</c:v>
                </c:pt>
                <c:pt idx="2">
                  <c:v>Autisme</c:v>
                </c:pt>
                <c:pt idx="3">
                  <c:v>Frontotemporal demens</c:v>
                </c:pt>
                <c:pt idx="4">
                  <c:v>Alzheimers sykdom</c:v>
                </c:pt>
                <c:pt idx="5">
                  <c:v>Schizofreni</c:v>
                </c:pt>
              </c:strCache>
            </c:strRef>
          </c:cat>
          <c:val>
            <c:numRef>
              <c:f>'Ark2'!$I$18:$N$18</c:f>
              <c:numCache>
                <c:formatCode>General</c:formatCode>
                <c:ptCount val="6"/>
                <c:pt idx="0">
                  <c:v>1.1399999999999999</c:v>
                </c:pt>
                <c:pt idx="1">
                  <c:v>0.62</c:v>
                </c:pt>
                <c:pt idx="2">
                  <c:v>1.51</c:v>
                </c:pt>
              </c:numCache>
            </c:numRef>
          </c:val>
          <c:extLst>
            <c:ext xmlns:c16="http://schemas.microsoft.com/office/drawing/2014/chart" uri="{C3380CC4-5D6E-409C-BE32-E72D297353CC}">
              <c16:uniqueId val="{00000004-CA8B-400B-A184-D3A3910AADAB}"/>
            </c:ext>
          </c:extLst>
        </c:ser>
        <c:dLbls>
          <c:showLegendKey val="0"/>
          <c:showVal val="0"/>
          <c:showCatName val="0"/>
          <c:showSerName val="0"/>
          <c:showPercent val="0"/>
          <c:showBubbleSize val="0"/>
        </c:dLbls>
        <c:gapWidth val="219"/>
        <c:overlap val="-27"/>
        <c:axId val="1087189136"/>
        <c:axId val="1054820511"/>
      </c:barChart>
      <c:catAx>
        <c:axId val="108718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054820511"/>
        <c:crosses val="autoZero"/>
        <c:auto val="1"/>
        <c:lblAlgn val="ctr"/>
        <c:lblOffset val="100"/>
        <c:noMultiLvlLbl val="0"/>
      </c:catAx>
      <c:valAx>
        <c:axId val="10548205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08718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Friske kontrollpersoner</c:v>
                </c:pt>
              </c:strCache>
            </c:strRef>
          </c:tx>
          <c:spPr>
            <a:solidFill>
              <a:schemeClr val="accent1"/>
            </a:solidFill>
            <a:ln w="19050">
              <a:solidFill>
                <a:schemeClr val="lt1"/>
              </a:solidFill>
            </a:ln>
            <a:effectLst/>
          </c:spPr>
          <c:invertIfNegative val="0"/>
          <c:dPt>
            <c:idx val="0"/>
            <c:invertIfNegative val="0"/>
            <c:bubble3D val="0"/>
            <c:spPr>
              <a:solidFill>
                <a:srgbClr val="C00000"/>
              </a:solidFill>
              <a:ln w="19050">
                <a:solidFill>
                  <a:schemeClr val="lt1"/>
                </a:solidFill>
              </a:ln>
              <a:effectLst/>
            </c:spPr>
            <c:extLst>
              <c:ext xmlns:c16="http://schemas.microsoft.com/office/drawing/2014/chart" uri="{C3380CC4-5D6E-409C-BE32-E72D297353CC}">
                <c16:uniqueId val="{00000001-93E0-4A97-A0C6-AF65D6EE525A}"/>
              </c:ext>
            </c:extLst>
          </c:dPt>
          <c:dPt>
            <c:idx val="1"/>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3-93E0-4A97-A0C6-AF65D6EE525A}"/>
              </c:ext>
            </c:extLst>
          </c:dPt>
          <c:dPt>
            <c:idx val="2"/>
            <c:invertIfNegative val="0"/>
            <c:bubble3D val="0"/>
            <c:spPr>
              <a:solidFill>
                <a:srgbClr val="00B050"/>
              </a:solidFill>
              <a:ln w="19050">
                <a:solidFill>
                  <a:schemeClr val="lt1"/>
                </a:solidFill>
              </a:ln>
              <a:effectLst/>
            </c:spPr>
            <c:extLst>
              <c:ext xmlns:c16="http://schemas.microsoft.com/office/drawing/2014/chart" uri="{C3380CC4-5D6E-409C-BE32-E72D297353CC}">
                <c16:uniqueId val="{00000005-93E0-4A97-A0C6-AF65D6EE525A}"/>
              </c:ext>
            </c:extLst>
          </c:dPt>
          <c:cat>
            <c:strRef>
              <c:f>'Ark1'!$A$2:$A$4</c:f>
              <c:strCache>
                <c:ptCount val="3"/>
                <c:pt idx="0">
                  <c:v>Lav empati</c:v>
                </c:pt>
                <c:pt idx="1">
                  <c:v>Gj.snittlig empati</c:v>
                </c:pt>
                <c:pt idx="2">
                  <c:v>Høy empati</c:v>
                </c:pt>
              </c:strCache>
            </c:strRef>
          </c:cat>
          <c:val>
            <c:numRef>
              <c:f>'Ark1'!$B$2:$B$4</c:f>
              <c:numCache>
                <c:formatCode>General</c:formatCode>
                <c:ptCount val="3"/>
                <c:pt idx="0">
                  <c:v>31</c:v>
                </c:pt>
                <c:pt idx="1">
                  <c:v>48.8</c:v>
                </c:pt>
                <c:pt idx="2">
                  <c:v>20.2</c:v>
                </c:pt>
              </c:numCache>
            </c:numRef>
          </c:val>
          <c:extLst>
            <c:ext xmlns:c16="http://schemas.microsoft.com/office/drawing/2014/chart" uri="{C3380CC4-5D6E-409C-BE32-E72D297353CC}">
              <c16:uniqueId val="{00000006-93E0-4A97-A0C6-AF65D6EE525A}"/>
            </c:ext>
          </c:extLst>
        </c:ser>
        <c:dLbls>
          <c:showLegendKey val="0"/>
          <c:showVal val="0"/>
          <c:showCatName val="0"/>
          <c:showSerName val="0"/>
          <c:showPercent val="0"/>
          <c:showBubbleSize val="0"/>
        </c:dLbls>
        <c:gapWidth val="100"/>
        <c:axId val="278786880"/>
        <c:axId val="278788128"/>
      </c:barChart>
      <c:catAx>
        <c:axId val="27878688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278788128"/>
        <c:crosses val="autoZero"/>
        <c:auto val="1"/>
        <c:lblAlgn val="ctr"/>
        <c:lblOffset val="100"/>
        <c:noMultiLvlLbl val="0"/>
      </c:catAx>
      <c:valAx>
        <c:axId val="278788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nb-NO" sz="1800" b="0" i="0" baseline="0" dirty="0">
                    <a:effectLst/>
                  </a:rPr>
                  <a:t>Prosentandel</a:t>
                </a:r>
                <a:endParaRPr lang="nb-NO" dirty="0">
                  <a:effectLst/>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nb-NO"/>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278786880"/>
        <c:crosses val="autoZero"/>
        <c:crossBetween val="between"/>
      </c:valAx>
      <c:spPr>
        <a:noFill/>
        <a:ln>
          <a:noFill/>
        </a:ln>
        <a:effectLst/>
      </c:spPr>
    </c:plotArea>
    <c:plotVisOnly val="1"/>
    <c:dispBlanksAs val="gap"/>
    <c:showDLblsOverMax val="0"/>
  </c:chart>
  <c:spPr>
    <a:noFill/>
    <a:ln>
      <a:solidFill>
        <a:schemeClr val="accent6">
          <a:lumMod val="50000"/>
        </a:schemeClr>
      </a:solidFill>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Moderat</a:t>
            </a:r>
            <a:r>
              <a:rPr lang="en-US" dirty="0"/>
              <a:t>/</a:t>
            </a:r>
            <a:r>
              <a:rPr lang="en-US" dirty="0" err="1"/>
              <a:t>alvorlig</a:t>
            </a:r>
            <a:r>
              <a:rPr lang="en-US" baseline="0" dirty="0"/>
              <a:t> TBI</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'Ark1'!$B$1</c:f>
              <c:strCache>
                <c:ptCount val="1"/>
                <c:pt idx="0">
                  <c:v>TBI</c:v>
                </c:pt>
              </c:strCache>
            </c:strRef>
          </c:tx>
          <c:spPr>
            <a:solidFill>
              <a:schemeClr val="accent1"/>
            </a:solidFill>
            <a:ln w="19050">
              <a:solidFill>
                <a:schemeClr val="lt1"/>
              </a:solidFill>
            </a:ln>
            <a:effectLst/>
          </c:spPr>
          <c:invertIfNegative val="0"/>
          <c:dPt>
            <c:idx val="0"/>
            <c:invertIfNegative val="0"/>
            <c:bubble3D val="0"/>
            <c:spPr>
              <a:solidFill>
                <a:srgbClr val="C00000"/>
              </a:solidFill>
              <a:ln w="19050">
                <a:solidFill>
                  <a:schemeClr val="lt1"/>
                </a:solidFill>
              </a:ln>
              <a:effectLst/>
            </c:spPr>
            <c:extLst>
              <c:ext xmlns:c16="http://schemas.microsoft.com/office/drawing/2014/chart" uri="{C3380CC4-5D6E-409C-BE32-E72D297353CC}">
                <c16:uniqueId val="{00000001-FA4E-4F43-A4B7-F898EE81425F}"/>
              </c:ext>
            </c:extLst>
          </c:dPt>
          <c:dPt>
            <c:idx val="1"/>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0-B95B-4676-9908-FCDCD15EEC34}"/>
              </c:ext>
            </c:extLst>
          </c:dPt>
          <c:dPt>
            <c:idx val="2"/>
            <c:invertIfNegative val="0"/>
            <c:bubble3D val="0"/>
            <c:spPr>
              <a:solidFill>
                <a:srgbClr val="00B050"/>
              </a:solidFill>
              <a:ln w="19050">
                <a:solidFill>
                  <a:schemeClr val="lt1"/>
                </a:solidFill>
              </a:ln>
              <a:effectLst/>
            </c:spPr>
            <c:extLst>
              <c:ext xmlns:c16="http://schemas.microsoft.com/office/drawing/2014/chart" uri="{C3380CC4-5D6E-409C-BE32-E72D297353CC}">
                <c16:uniqueId val="{00000002-FA4E-4F43-A4B7-F898EE81425F}"/>
              </c:ext>
            </c:extLst>
          </c:dPt>
          <c:cat>
            <c:strRef>
              <c:f>'Ark1'!$A$2:$A$4</c:f>
              <c:strCache>
                <c:ptCount val="3"/>
                <c:pt idx="0">
                  <c:v>Lav empati</c:v>
                </c:pt>
                <c:pt idx="1">
                  <c:v>Gj.snittlig empati</c:v>
                </c:pt>
                <c:pt idx="2">
                  <c:v>Høy empati</c:v>
                </c:pt>
              </c:strCache>
            </c:strRef>
          </c:cat>
          <c:val>
            <c:numRef>
              <c:f>'Ark1'!$B$2:$B$4</c:f>
              <c:numCache>
                <c:formatCode>General</c:formatCode>
                <c:ptCount val="3"/>
                <c:pt idx="0">
                  <c:v>60.7</c:v>
                </c:pt>
                <c:pt idx="1">
                  <c:v>25.8</c:v>
                </c:pt>
                <c:pt idx="2">
                  <c:v>13.5</c:v>
                </c:pt>
              </c:numCache>
            </c:numRef>
          </c:val>
          <c:extLst>
            <c:ext xmlns:c16="http://schemas.microsoft.com/office/drawing/2014/chart" uri="{C3380CC4-5D6E-409C-BE32-E72D297353CC}">
              <c16:uniqueId val="{00000000-FA4E-4F43-A4B7-F898EE81425F}"/>
            </c:ext>
          </c:extLst>
        </c:ser>
        <c:dLbls>
          <c:showLegendKey val="0"/>
          <c:showVal val="0"/>
          <c:showCatName val="0"/>
          <c:showSerName val="0"/>
          <c:showPercent val="0"/>
          <c:showBubbleSize val="0"/>
        </c:dLbls>
        <c:gapWidth val="150"/>
        <c:axId val="345757808"/>
        <c:axId val="345763216"/>
      </c:barChart>
      <c:catAx>
        <c:axId val="3457578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45763216"/>
        <c:crosses val="autoZero"/>
        <c:auto val="1"/>
        <c:lblAlgn val="ctr"/>
        <c:lblOffset val="100"/>
        <c:noMultiLvlLbl val="0"/>
      </c:catAx>
      <c:valAx>
        <c:axId val="345763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nb-NO" sz="1800" dirty="0"/>
                  <a:t>Prosentandel</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nb-NO"/>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45757808"/>
        <c:crosses val="autoZero"/>
        <c:crossBetween val="between"/>
      </c:valAx>
      <c:spPr>
        <a:noFill/>
        <a:ln>
          <a:noFill/>
        </a:ln>
        <a:effectLst/>
      </c:spPr>
    </c:plotArea>
    <c:plotVisOnly val="1"/>
    <c:dispBlanksAs val="gap"/>
    <c:showDLblsOverMax val="0"/>
  </c:chart>
  <c:spPr>
    <a:noFill/>
    <a:ln>
      <a:solidFill>
        <a:schemeClr val="accent6">
          <a:lumMod val="50000"/>
        </a:schemeClr>
      </a:solidFill>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'Ark1'!$B$1</c:f>
              <c:strCache>
                <c:ptCount val="1"/>
                <c:pt idx="0">
                  <c:v>Friske kontrollpersoner</c:v>
                </c:pt>
              </c:strCache>
            </c:strRef>
          </c:tx>
          <c:spPr>
            <a:solidFill>
              <a:schemeClr val="accent1"/>
            </a:solidFill>
            <a:ln w="19050">
              <a:solidFill>
                <a:schemeClr val="lt1"/>
              </a:solidFill>
            </a:ln>
            <a:effectLst/>
          </c:spPr>
          <c:invertIfNegative val="0"/>
          <c:dPt>
            <c:idx val="0"/>
            <c:invertIfNegative val="0"/>
            <c:bubble3D val="0"/>
            <c:spPr>
              <a:solidFill>
                <a:srgbClr val="C00000"/>
              </a:solidFill>
              <a:ln w="19050">
                <a:solidFill>
                  <a:schemeClr val="lt1"/>
                </a:solidFill>
              </a:ln>
              <a:effectLst/>
            </c:spPr>
            <c:extLst>
              <c:ext xmlns:c16="http://schemas.microsoft.com/office/drawing/2014/chart" uri="{C3380CC4-5D6E-409C-BE32-E72D297353CC}">
                <c16:uniqueId val="{00000001-2FF9-4824-B56B-7FF635835F4A}"/>
              </c:ext>
            </c:extLst>
          </c:dPt>
          <c:dPt>
            <c:idx val="1"/>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3-2FF9-4824-B56B-7FF635835F4A}"/>
              </c:ext>
            </c:extLst>
          </c:dPt>
          <c:dPt>
            <c:idx val="2"/>
            <c:invertIfNegative val="0"/>
            <c:bubble3D val="0"/>
            <c:spPr>
              <a:solidFill>
                <a:srgbClr val="00B050"/>
              </a:solidFill>
              <a:ln w="19050">
                <a:solidFill>
                  <a:schemeClr val="lt1"/>
                </a:solidFill>
              </a:ln>
              <a:effectLst/>
            </c:spPr>
            <c:extLst>
              <c:ext xmlns:c16="http://schemas.microsoft.com/office/drawing/2014/chart" uri="{C3380CC4-5D6E-409C-BE32-E72D297353CC}">
                <c16:uniqueId val="{00000005-2FF9-4824-B56B-7FF635835F4A}"/>
              </c:ext>
            </c:extLst>
          </c:dPt>
          <c:cat>
            <c:strRef>
              <c:f>'Ark1'!$A$2:$A$4</c:f>
              <c:strCache>
                <c:ptCount val="3"/>
                <c:pt idx="0">
                  <c:v>Lav empati</c:v>
                </c:pt>
                <c:pt idx="1">
                  <c:v>Gj.snittlig empati</c:v>
                </c:pt>
                <c:pt idx="2">
                  <c:v>Høy empati</c:v>
                </c:pt>
              </c:strCache>
            </c:strRef>
          </c:cat>
          <c:val>
            <c:numRef>
              <c:f>'Ark1'!$B$2:$B$4</c:f>
              <c:numCache>
                <c:formatCode>General</c:formatCode>
                <c:ptCount val="3"/>
                <c:pt idx="0">
                  <c:v>31</c:v>
                </c:pt>
                <c:pt idx="1">
                  <c:v>48.8</c:v>
                </c:pt>
                <c:pt idx="2">
                  <c:v>20.2</c:v>
                </c:pt>
              </c:numCache>
            </c:numRef>
          </c:val>
          <c:extLst>
            <c:ext xmlns:c16="http://schemas.microsoft.com/office/drawing/2014/chart" uri="{C3380CC4-5D6E-409C-BE32-E72D297353CC}">
              <c16:uniqueId val="{00000006-2FF9-4824-B56B-7FF635835F4A}"/>
            </c:ext>
          </c:extLst>
        </c:ser>
        <c:dLbls>
          <c:showLegendKey val="0"/>
          <c:showVal val="0"/>
          <c:showCatName val="0"/>
          <c:showSerName val="0"/>
          <c:showPercent val="0"/>
          <c:showBubbleSize val="0"/>
        </c:dLbls>
        <c:gapWidth val="100"/>
        <c:axId val="278786880"/>
        <c:axId val="278788128"/>
      </c:barChart>
      <c:catAx>
        <c:axId val="27878688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278788128"/>
        <c:crosses val="autoZero"/>
        <c:auto val="1"/>
        <c:lblAlgn val="ctr"/>
        <c:lblOffset val="100"/>
        <c:noMultiLvlLbl val="0"/>
      </c:catAx>
      <c:valAx>
        <c:axId val="278788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nb-NO" sz="1800" b="0" i="0" baseline="0" dirty="0">
                    <a:effectLst/>
                  </a:rPr>
                  <a:t>Prosentandel</a:t>
                </a:r>
                <a:endParaRPr lang="nb-NO" dirty="0">
                  <a:effectLst/>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nb-NO"/>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278786880"/>
        <c:crosses val="autoZero"/>
        <c:crossBetween val="between"/>
      </c:valAx>
      <c:spPr>
        <a:noFill/>
        <a:ln>
          <a:noFill/>
        </a:ln>
        <a:effectLst/>
      </c:spPr>
    </c:plotArea>
    <c:plotVisOnly val="1"/>
    <c:dispBlanksAs val="gap"/>
    <c:showDLblsOverMax val="0"/>
  </c:chart>
  <c:spPr>
    <a:noFill/>
    <a:ln>
      <a:solidFill>
        <a:schemeClr val="accent6">
          <a:lumMod val="50000"/>
        </a:schemeClr>
      </a:solid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2.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4337D9-4EAE-4E4E-AF35-8797EF8460D1}" type="doc">
      <dgm:prSet loTypeId="urn:microsoft.com/office/officeart/2005/8/layout/vList3" loCatId="list" qsTypeId="urn:microsoft.com/office/officeart/2005/8/quickstyle/simple1" qsCatId="simple" csTypeId="urn:microsoft.com/office/officeart/2005/8/colors/accent1_2" csCatId="accent1" phldr="1"/>
      <dgm:spPr/>
    </dgm:pt>
    <dgm:pt modelId="{E8BECEFD-0FBF-4BAD-9AE9-B0FA0CCDD3E3}">
      <dgm:prSet phldrT="[Tekst]"/>
      <dgm:spPr/>
      <dgm:t>
        <a:bodyPr/>
        <a:lstStyle/>
        <a:p>
          <a:r>
            <a:rPr lang="nb-NO" dirty="0"/>
            <a:t>Sosial deltagelse og arbeid: et samfunnsperspektiv</a:t>
          </a:r>
        </a:p>
      </dgm:t>
    </dgm:pt>
    <dgm:pt modelId="{6F6D9395-28EF-4961-AE95-74A385FFCF93}" type="parTrans" cxnId="{14BA5EF2-4C44-4B82-9889-3FD2EC50EA03}">
      <dgm:prSet/>
      <dgm:spPr/>
      <dgm:t>
        <a:bodyPr/>
        <a:lstStyle/>
        <a:p>
          <a:endParaRPr lang="nb-NO"/>
        </a:p>
      </dgm:t>
    </dgm:pt>
    <dgm:pt modelId="{543DBB9B-7F89-4BC9-A516-5DAF4FD26F33}" type="sibTrans" cxnId="{14BA5EF2-4C44-4B82-9889-3FD2EC50EA03}">
      <dgm:prSet/>
      <dgm:spPr/>
      <dgm:t>
        <a:bodyPr/>
        <a:lstStyle/>
        <a:p>
          <a:endParaRPr lang="nb-NO"/>
        </a:p>
      </dgm:t>
    </dgm:pt>
    <dgm:pt modelId="{9C4A0734-B7F2-4C14-A2AD-C1971A650025}">
      <dgm:prSet phldrT="[Tekst]"/>
      <dgm:spPr/>
      <dgm:t>
        <a:bodyPr/>
        <a:lstStyle/>
        <a:p>
          <a:r>
            <a:rPr lang="nb-NO" dirty="0"/>
            <a:t>Årsaker til sosialt utenforskap i arbeidslivet etter TBI</a:t>
          </a:r>
        </a:p>
      </dgm:t>
    </dgm:pt>
    <dgm:pt modelId="{FB5BC511-6320-4511-83B9-898B7D1A1456}" type="parTrans" cxnId="{26C9E7A8-358B-4EEE-908F-08AB4E2671F1}">
      <dgm:prSet/>
      <dgm:spPr/>
      <dgm:t>
        <a:bodyPr/>
        <a:lstStyle/>
        <a:p>
          <a:endParaRPr lang="nb-NO"/>
        </a:p>
      </dgm:t>
    </dgm:pt>
    <dgm:pt modelId="{78D77FF1-B2A2-431B-A2AD-DAE728A53940}" type="sibTrans" cxnId="{26C9E7A8-358B-4EEE-908F-08AB4E2671F1}">
      <dgm:prSet/>
      <dgm:spPr/>
      <dgm:t>
        <a:bodyPr/>
        <a:lstStyle/>
        <a:p>
          <a:endParaRPr lang="nb-NO"/>
        </a:p>
      </dgm:t>
    </dgm:pt>
    <dgm:pt modelId="{77C0C1F1-8649-4B4E-83F2-1B56E101B7C5}">
      <dgm:prSet/>
      <dgm:spPr/>
      <dgm:t>
        <a:bodyPr/>
        <a:lstStyle/>
        <a:p>
          <a:r>
            <a:rPr lang="nb-NO" dirty="0"/>
            <a:t>Sosial deltagelse og arbeid: et rehabiliteringsperspektiv</a:t>
          </a:r>
        </a:p>
      </dgm:t>
    </dgm:pt>
    <dgm:pt modelId="{29F6E3EF-010F-439D-AFCC-6A9212A40DEA}" type="parTrans" cxnId="{CED355DE-BD0E-4CD7-9C8A-96064D0C5E59}">
      <dgm:prSet/>
      <dgm:spPr/>
      <dgm:t>
        <a:bodyPr/>
        <a:lstStyle/>
        <a:p>
          <a:endParaRPr lang="nb-NO"/>
        </a:p>
      </dgm:t>
    </dgm:pt>
    <dgm:pt modelId="{411EF0C5-B182-4DC7-A62C-B93F9EE875C3}" type="sibTrans" cxnId="{CED355DE-BD0E-4CD7-9C8A-96064D0C5E59}">
      <dgm:prSet/>
      <dgm:spPr/>
      <dgm:t>
        <a:bodyPr/>
        <a:lstStyle/>
        <a:p>
          <a:endParaRPr lang="nb-NO"/>
        </a:p>
      </dgm:t>
    </dgm:pt>
    <dgm:pt modelId="{29B0AEDC-13CE-4BB9-8566-580C9B40E240}">
      <dgm:prSet phldrT="[Tekst]"/>
      <dgm:spPr/>
      <dgm:t>
        <a:bodyPr/>
        <a:lstStyle/>
        <a:p>
          <a:r>
            <a:rPr lang="nb-NO" dirty="0"/>
            <a:t>Tiltak</a:t>
          </a:r>
        </a:p>
      </dgm:t>
    </dgm:pt>
    <dgm:pt modelId="{8C4E8637-275E-457D-93B1-471BAC7F7AB0}" type="sibTrans" cxnId="{2C54493B-9DF6-4A95-8B57-EAE37E6DDB6B}">
      <dgm:prSet/>
      <dgm:spPr/>
      <dgm:t>
        <a:bodyPr/>
        <a:lstStyle/>
        <a:p>
          <a:endParaRPr lang="nb-NO"/>
        </a:p>
      </dgm:t>
    </dgm:pt>
    <dgm:pt modelId="{AB5ADF75-C778-4293-86DF-7DE3E80E7C8A}" type="parTrans" cxnId="{2C54493B-9DF6-4A95-8B57-EAE37E6DDB6B}">
      <dgm:prSet/>
      <dgm:spPr/>
      <dgm:t>
        <a:bodyPr/>
        <a:lstStyle/>
        <a:p>
          <a:endParaRPr lang="nb-NO"/>
        </a:p>
      </dgm:t>
    </dgm:pt>
    <dgm:pt modelId="{622CD301-337D-49DF-99C4-C52638EAB6A6}" type="pres">
      <dgm:prSet presAssocID="{9C4337D9-4EAE-4E4E-AF35-8797EF8460D1}" presName="linearFlow" presStyleCnt="0">
        <dgm:presLayoutVars>
          <dgm:dir/>
          <dgm:resizeHandles val="exact"/>
        </dgm:presLayoutVars>
      </dgm:prSet>
      <dgm:spPr/>
    </dgm:pt>
    <dgm:pt modelId="{F6245BF3-C2E7-4629-B546-DF12423DA811}" type="pres">
      <dgm:prSet presAssocID="{E8BECEFD-0FBF-4BAD-9AE9-B0FA0CCDD3E3}" presName="composite" presStyleCnt="0"/>
      <dgm:spPr/>
    </dgm:pt>
    <dgm:pt modelId="{94025F72-54BC-4384-B6E7-00803FF04359}" type="pres">
      <dgm:prSet presAssocID="{E8BECEFD-0FBF-4BAD-9AE9-B0FA0CCDD3E3}" presName="imgShp" presStyleLbl="fgImgPlace1" presStyleIdx="0" presStyleCnt="4" custLinFactNeighborX="-71997"/>
      <dgm:spPr/>
    </dgm:pt>
    <dgm:pt modelId="{65AB555B-FF81-476F-BE7C-FADB7A18240A}" type="pres">
      <dgm:prSet presAssocID="{E8BECEFD-0FBF-4BAD-9AE9-B0FA0CCDD3E3}" presName="txShp" presStyleLbl="node1" presStyleIdx="0" presStyleCnt="4" custScaleX="126817">
        <dgm:presLayoutVars>
          <dgm:bulletEnabled val="1"/>
        </dgm:presLayoutVars>
      </dgm:prSet>
      <dgm:spPr/>
    </dgm:pt>
    <dgm:pt modelId="{CB8FF563-004C-49BA-BEF1-6A19436EC80B}" type="pres">
      <dgm:prSet presAssocID="{543DBB9B-7F89-4BC9-A516-5DAF4FD26F33}" presName="spacing" presStyleCnt="0"/>
      <dgm:spPr/>
    </dgm:pt>
    <dgm:pt modelId="{354FDC4F-0847-4D71-8E2C-C5739EB69D3E}" type="pres">
      <dgm:prSet presAssocID="{77C0C1F1-8649-4B4E-83F2-1B56E101B7C5}" presName="composite" presStyleCnt="0"/>
      <dgm:spPr/>
    </dgm:pt>
    <dgm:pt modelId="{B195B3E8-EA8F-41D9-AE64-19AD0747D787}" type="pres">
      <dgm:prSet presAssocID="{77C0C1F1-8649-4B4E-83F2-1B56E101B7C5}" presName="imgShp" presStyleLbl="fgImgPlace1" presStyleIdx="1" presStyleCnt="4" custLinFactNeighborX="-71997"/>
      <dgm:spPr/>
    </dgm:pt>
    <dgm:pt modelId="{4F7218D0-DEFF-4C8F-992B-EAC599246184}" type="pres">
      <dgm:prSet presAssocID="{77C0C1F1-8649-4B4E-83F2-1B56E101B7C5}" presName="txShp" presStyleLbl="node1" presStyleIdx="1" presStyleCnt="4" custScaleX="126817">
        <dgm:presLayoutVars>
          <dgm:bulletEnabled val="1"/>
        </dgm:presLayoutVars>
      </dgm:prSet>
      <dgm:spPr/>
    </dgm:pt>
    <dgm:pt modelId="{EC674999-BC04-4D21-8637-C26130C2476F}" type="pres">
      <dgm:prSet presAssocID="{411EF0C5-B182-4DC7-A62C-B93F9EE875C3}" presName="spacing" presStyleCnt="0"/>
      <dgm:spPr/>
    </dgm:pt>
    <dgm:pt modelId="{F20A5D9E-673B-43EE-BDD7-F9B572609B18}" type="pres">
      <dgm:prSet presAssocID="{9C4A0734-B7F2-4C14-A2AD-C1971A650025}" presName="composite" presStyleCnt="0"/>
      <dgm:spPr/>
    </dgm:pt>
    <dgm:pt modelId="{DA614CD2-69D7-4DA3-A469-50B7B08D0F75}" type="pres">
      <dgm:prSet presAssocID="{9C4A0734-B7F2-4C14-A2AD-C1971A650025}" presName="imgShp" presStyleLbl="fgImgPlace1" presStyleIdx="2" presStyleCnt="4" custLinFactNeighborX="-71997"/>
      <dgm:spPr/>
    </dgm:pt>
    <dgm:pt modelId="{B1A629AE-0987-4579-8B9C-749BCAE029F9}" type="pres">
      <dgm:prSet presAssocID="{9C4A0734-B7F2-4C14-A2AD-C1971A650025}" presName="txShp" presStyleLbl="node1" presStyleIdx="2" presStyleCnt="4" custScaleX="126817">
        <dgm:presLayoutVars>
          <dgm:bulletEnabled val="1"/>
        </dgm:presLayoutVars>
      </dgm:prSet>
      <dgm:spPr/>
    </dgm:pt>
    <dgm:pt modelId="{3D6B1E67-6B98-4967-B1AE-7C108AE02FCB}" type="pres">
      <dgm:prSet presAssocID="{78D77FF1-B2A2-431B-A2AD-DAE728A53940}" presName="spacing" presStyleCnt="0"/>
      <dgm:spPr/>
    </dgm:pt>
    <dgm:pt modelId="{7D68EDC7-5238-4003-8274-CDAA7CA599A4}" type="pres">
      <dgm:prSet presAssocID="{29B0AEDC-13CE-4BB9-8566-580C9B40E240}" presName="composite" presStyleCnt="0"/>
      <dgm:spPr/>
    </dgm:pt>
    <dgm:pt modelId="{A57F05DE-839B-4CC6-8FB6-2DD05D202D6D}" type="pres">
      <dgm:prSet presAssocID="{29B0AEDC-13CE-4BB9-8566-580C9B40E240}" presName="imgShp" presStyleLbl="fgImgPlace1" presStyleIdx="3" presStyleCnt="4" custLinFactNeighborX="-71997"/>
      <dgm:spPr/>
    </dgm:pt>
    <dgm:pt modelId="{428F9A25-32A1-4A9C-8D2C-3680FD33BE6C}" type="pres">
      <dgm:prSet presAssocID="{29B0AEDC-13CE-4BB9-8566-580C9B40E240}" presName="txShp" presStyleLbl="node1" presStyleIdx="3" presStyleCnt="4" custScaleX="126817">
        <dgm:presLayoutVars>
          <dgm:bulletEnabled val="1"/>
        </dgm:presLayoutVars>
      </dgm:prSet>
      <dgm:spPr/>
    </dgm:pt>
  </dgm:ptLst>
  <dgm:cxnLst>
    <dgm:cxn modelId="{94FDC313-1B75-4B3F-A7BB-DCCB562479A6}" type="presOf" srcId="{77C0C1F1-8649-4B4E-83F2-1B56E101B7C5}" destId="{4F7218D0-DEFF-4C8F-992B-EAC599246184}" srcOrd="0" destOrd="0" presId="urn:microsoft.com/office/officeart/2005/8/layout/vList3"/>
    <dgm:cxn modelId="{8076F722-4934-40E8-B57F-5BE47984E44D}" type="presOf" srcId="{9C4A0734-B7F2-4C14-A2AD-C1971A650025}" destId="{B1A629AE-0987-4579-8B9C-749BCAE029F9}" srcOrd="0" destOrd="0" presId="urn:microsoft.com/office/officeart/2005/8/layout/vList3"/>
    <dgm:cxn modelId="{2C54493B-9DF6-4A95-8B57-EAE37E6DDB6B}" srcId="{9C4337D9-4EAE-4E4E-AF35-8797EF8460D1}" destId="{29B0AEDC-13CE-4BB9-8566-580C9B40E240}" srcOrd="3" destOrd="0" parTransId="{AB5ADF75-C778-4293-86DF-7DE3E80E7C8A}" sibTransId="{8C4E8637-275E-457D-93B1-471BAC7F7AB0}"/>
    <dgm:cxn modelId="{41516567-5DB6-411F-ADC2-94D7EA28F725}" type="presOf" srcId="{E8BECEFD-0FBF-4BAD-9AE9-B0FA0CCDD3E3}" destId="{65AB555B-FF81-476F-BE7C-FADB7A18240A}" srcOrd="0" destOrd="0" presId="urn:microsoft.com/office/officeart/2005/8/layout/vList3"/>
    <dgm:cxn modelId="{30F2E06D-A331-4D89-A9ED-4F70A5F62CE7}" type="presOf" srcId="{9C4337D9-4EAE-4E4E-AF35-8797EF8460D1}" destId="{622CD301-337D-49DF-99C4-C52638EAB6A6}" srcOrd="0" destOrd="0" presId="urn:microsoft.com/office/officeart/2005/8/layout/vList3"/>
    <dgm:cxn modelId="{C032519E-281F-40C2-8084-9DBE16C74015}" type="presOf" srcId="{29B0AEDC-13CE-4BB9-8566-580C9B40E240}" destId="{428F9A25-32A1-4A9C-8D2C-3680FD33BE6C}" srcOrd="0" destOrd="0" presId="urn:microsoft.com/office/officeart/2005/8/layout/vList3"/>
    <dgm:cxn modelId="{26C9E7A8-358B-4EEE-908F-08AB4E2671F1}" srcId="{9C4337D9-4EAE-4E4E-AF35-8797EF8460D1}" destId="{9C4A0734-B7F2-4C14-A2AD-C1971A650025}" srcOrd="2" destOrd="0" parTransId="{FB5BC511-6320-4511-83B9-898B7D1A1456}" sibTransId="{78D77FF1-B2A2-431B-A2AD-DAE728A53940}"/>
    <dgm:cxn modelId="{CED355DE-BD0E-4CD7-9C8A-96064D0C5E59}" srcId="{9C4337D9-4EAE-4E4E-AF35-8797EF8460D1}" destId="{77C0C1F1-8649-4B4E-83F2-1B56E101B7C5}" srcOrd="1" destOrd="0" parTransId="{29F6E3EF-010F-439D-AFCC-6A9212A40DEA}" sibTransId="{411EF0C5-B182-4DC7-A62C-B93F9EE875C3}"/>
    <dgm:cxn modelId="{14BA5EF2-4C44-4B82-9889-3FD2EC50EA03}" srcId="{9C4337D9-4EAE-4E4E-AF35-8797EF8460D1}" destId="{E8BECEFD-0FBF-4BAD-9AE9-B0FA0CCDD3E3}" srcOrd="0" destOrd="0" parTransId="{6F6D9395-28EF-4961-AE95-74A385FFCF93}" sibTransId="{543DBB9B-7F89-4BC9-A516-5DAF4FD26F33}"/>
    <dgm:cxn modelId="{D37C32D1-244B-4D4E-8686-E8B0D6834C29}" type="presParOf" srcId="{622CD301-337D-49DF-99C4-C52638EAB6A6}" destId="{F6245BF3-C2E7-4629-B546-DF12423DA811}" srcOrd="0" destOrd="0" presId="urn:microsoft.com/office/officeart/2005/8/layout/vList3"/>
    <dgm:cxn modelId="{6338863D-D56F-47C4-891E-D2AECC89A1DF}" type="presParOf" srcId="{F6245BF3-C2E7-4629-B546-DF12423DA811}" destId="{94025F72-54BC-4384-B6E7-00803FF04359}" srcOrd="0" destOrd="0" presId="urn:microsoft.com/office/officeart/2005/8/layout/vList3"/>
    <dgm:cxn modelId="{3BB99329-881F-48C9-ABEF-2643198E42ED}" type="presParOf" srcId="{F6245BF3-C2E7-4629-B546-DF12423DA811}" destId="{65AB555B-FF81-476F-BE7C-FADB7A18240A}" srcOrd="1" destOrd="0" presId="urn:microsoft.com/office/officeart/2005/8/layout/vList3"/>
    <dgm:cxn modelId="{BC24F315-C35B-47A6-86B9-FF9D6A1DE925}" type="presParOf" srcId="{622CD301-337D-49DF-99C4-C52638EAB6A6}" destId="{CB8FF563-004C-49BA-BEF1-6A19436EC80B}" srcOrd="1" destOrd="0" presId="urn:microsoft.com/office/officeart/2005/8/layout/vList3"/>
    <dgm:cxn modelId="{9213273B-EA48-49A1-A33F-14692137AB16}" type="presParOf" srcId="{622CD301-337D-49DF-99C4-C52638EAB6A6}" destId="{354FDC4F-0847-4D71-8E2C-C5739EB69D3E}" srcOrd="2" destOrd="0" presId="urn:microsoft.com/office/officeart/2005/8/layout/vList3"/>
    <dgm:cxn modelId="{2BF72E4A-CDA8-4547-AB45-646A9686D48F}" type="presParOf" srcId="{354FDC4F-0847-4D71-8E2C-C5739EB69D3E}" destId="{B195B3E8-EA8F-41D9-AE64-19AD0747D787}" srcOrd="0" destOrd="0" presId="urn:microsoft.com/office/officeart/2005/8/layout/vList3"/>
    <dgm:cxn modelId="{9F7E9027-8E3B-405A-B04B-47A79D51902B}" type="presParOf" srcId="{354FDC4F-0847-4D71-8E2C-C5739EB69D3E}" destId="{4F7218D0-DEFF-4C8F-992B-EAC599246184}" srcOrd="1" destOrd="0" presId="urn:microsoft.com/office/officeart/2005/8/layout/vList3"/>
    <dgm:cxn modelId="{E76C003F-7EB9-4260-9D3A-938269CEA6A3}" type="presParOf" srcId="{622CD301-337D-49DF-99C4-C52638EAB6A6}" destId="{EC674999-BC04-4D21-8637-C26130C2476F}" srcOrd="3" destOrd="0" presId="urn:microsoft.com/office/officeart/2005/8/layout/vList3"/>
    <dgm:cxn modelId="{7BD77B7E-E952-4624-95E1-8CF49172EBA8}" type="presParOf" srcId="{622CD301-337D-49DF-99C4-C52638EAB6A6}" destId="{F20A5D9E-673B-43EE-BDD7-F9B572609B18}" srcOrd="4" destOrd="0" presId="urn:microsoft.com/office/officeart/2005/8/layout/vList3"/>
    <dgm:cxn modelId="{FF0E4C6C-4858-46D8-AD3C-BA365E29173B}" type="presParOf" srcId="{F20A5D9E-673B-43EE-BDD7-F9B572609B18}" destId="{DA614CD2-69D7-4DA3-A469-50B7B08D0F75}" srcOrd="0" destOrd="0" presId="urn:microsoft.com/office/officeart/2005/8/layout/vList3"/>
    <dgm:cxn modelId="{C3ECAFA6-F40C-4D54-BD56-4A598FCA190C}" type="presParOf" srcId="{F20A5D9E-673B-43EE-BDD7-F9B572609B18}" destId="{B1A629AE-0987-4579-8B9C-749BCAE029F9}" srcOrd="1" destOrd="0" presId="urn:microsoft.com/office/officeart/2005/8/layout/vList3"/>
    <dgm:cxn modelId="{A60AB7B8-CD75-408C-A0E1-8735777BA78E}" type="presParOf" srcId="{622CD301-337D-49DF-99C4-C52638EAB6A6}" destId="{3D6B1E67-6B98-4967-B1AE-7C108AE02FCB}" srcOrd="5" destOrd="0" presId="urn:microsoft.com/office/officeart/2005/8/layout/vList3"/>
    <dgm:cxn modelId="{BBF85995-D4EF-4C45-9EA8-BBC9FDC47595}" type="presParOf" srcId="{622CD301-337D-49DF-99C4-C52638EAB6A6}" destId="{7D68EDC7-5238-4003-8274-CDAA7CA599A4}" srcOrd="6" destOrd="0" presId="urn:microsoft.com/office/officeart/2005/8/layout/vList3"/>
    <dgm:cxn modelId="{4DBD814E-DBA3-4357-82CC-26A50328933D}" type="presParOf" srcId="{7D68EDC7-5238-4003-8274-CDAA7CA599A4}" destId="{A57F05DE-839B-4CC6-8FB6-2DD05D202D6D}" srcOrd="0" destOrd="0" presId="urn:microsoft.com/office/officeart/2005/8/layout/vList3"/>
    <dgm:cxn modelId="{6220893E-AB01-4806-AEA4-1174F4EA4A7C}" type="presParOf" srcId="{7D68EDC7-5238-4003-8274-CDAA7CA599A4}" destId="{428F9A25-32A1-4A9C-8D2C-3680FD33BE6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2BEC7B-7C74-47AF-B4A7-997A3A7F6985}" type="doc">
      <dgm:prSet loTypeId="urn:microsoft.com/office/officeart/2008/layout/VerticalCurvedList" loCatId="list" qsTypeId="urn:microsoft.com/office/officeart/2005/8/quickstyle/simple1" qsCatId="simple" csTypeId="urn:microsoft.com/office/officeart/2005/8/colors/accent5_3" csCatId="accent5" phldr="1"/>
      <dgm:spPr/>
      <dgm:t>
        <a:bodyPr/>
        <a:lstStyle/>
        <a:p>
          <a:endParaRPr lang="nb-NO"/>
        </a:p>
      </dgm:t>
    </dgm:pt>
    <dgm:pt modelId="{7D023A44-0A80-4F84-B1F3-73FA4D08E267}">
      <dgm:prSet phldrT="[Tekst]"/>
      <dgm:spPr>
        <a:solidFill>
          <a:srgbClr val="3D67B1"/>
        </a:solidFill>
      </dgm:spPr>
      <dgm:t>
        <a:bodyPr/>
        <a:lstStyle/>
        <a:p>
          <a:r>
            <a:rPr lang="nb-NO" dirty="0"/>
            <a:t>Fysiske funksjonsnedsettelser</a:t>
          </a:r>
        </a:p>
      </dgm:t>
    </dgm:pt>
    <dgm:pt modelId="{EB2B70E9-356F-4F1B-96A4-EB5996358C0C}" type="parTrans" cxnId="{82786F03-EE53-4C85-81BD-FB0BB060336C}">
      <dgm:prSet/>
      <dgm:spPr/>
      <dgm:t>
        <a:bodyPr/>
        <a:lstStyle/>
        <a:p>
          <a:endParaRPr lang="nb-NO"/>
        </a:p>
      </dgm:t>
    </dgm:pt>
    <dgm:pt modelId="{25DFDFD2-EF3D-4BF5-BAD0-283E5D781C32}" type="sibTrans" cxnId="{82786F03-EE53-4C85-81BD-FB0BB060336C}">
      <dgm:prSet/>
      <dgm:spPr/>
      <dgm:t>
        <a:bodyPr/>
        <a:lstStyle/>
        <a:p>
          <a:endParaRPr lang="nb-NO"/>
        </a:p>
      </dgm:t>
    </dgm:pt>
    <dgm:pt modelId="{E1AB367E-3294-452C-93DE-A8B54B86D723}">
      <dgm:prSet phldrT="[Tekst]"/>
      <dgm:spPr>
        <a:solidFill>
          <a:srgbClr val="3D67B1"/>
        </a:solidFill>
      </dgm:spPr>
      <dgm:t>
        <a:bodyPr/>
        <a:lstStyle/>
        <a:p>
          <a:r>
            <a:rPr lang="nb-NO" dirty="0"/>
            <a:t>Afasi (språkvansker)</a:t>
          </a:r>
        </a:p>
      </dgm:t>
    </dgm:pt>
    <dgm:pt modelId="{9E9359F9-B3B7-4B23-9F07-E05E82C27E63}" type="parTrans" cxnId="{08777417-0EE6-4CCA-ADA5-CDFD3F333AF6}">
      <dgm:prSet/>
      <dgm:spPr/>
      <dgm:t>
        <a:bodyPr/>
        <a:lstStyle/>
        <a:p>
          <a:endParaRPr lang="nb-NO"/>
        </a:p>
      </dgm:t>
    </dgm:pt>
    <dgm:pt modelId="{EF0F06ED-3F41-42F2-9D62-C81B5C6D2DB5}" type="sibTrans" cxnId="{08777417-0EE6-4CCA-ADA5-CDFD3F333AF6}">
      <dgm:prSet/>
      <dgm:spPr/>
      <dgm:t>
        <a:bodyPr/>
        <a:lstStyle/>
        <a:p>
          <a:endParaRPr lang="nb-NO"/>
        </a:p>
      </dgm:t>
    </dgm:pt>
    <dgm:pt modelId="{C05414DB-C75D-40B8-88D6-8D3F3DDC17EA}">
      <dgm:prSet phldrT="[Tekst]"/>
      <dgm:spPr>
        <a:solidFill>
          <a:srgbClr val="9EADD8"/>
        </a:solidFill>
      </dgm:spPr>
      <dgm:t>
        <a:bodyPr/>
        <a:lstStyle/>
        <a:p>
          <a:r>
            <a:rPr lang="nb-NO" dirty="0" err="1"/>
            <a:t>Fatigue</a:t>
          </a:r>
          <a:r>
            <a:rPr lang="nb-NO" dirty="0"/>
            <a:t> (mental tretthet)</a:t>
          </a:r>
        </a:p>
      </dgm:t>
    </dgm:pt>
    <dgm:pt modelId="{467B9849-30A9-487E-997C-D44DF172E615}" type="parTrans" cxnId="{17669881-CFC4-40A7-9AE9-EF75EE4D16D8}">
      <dgm:prSet/>
      <dgm:spPr/>
      <dgm:t>
        <a:bodyPr/>
        <a:lstStyle/>
        <a:p>
          <a:endParaRPr lang="nb-NO"/>
        </a:p>
      </dgm:t>
    </dgm:pt>
    <dgm:pt modelId="{3C1F2240-EEAA-43A5-BE98-966D186D43A9}" type="sibTrans" cxnId="{17669881-CFC4-40A7-9AE9-EF75EE4D16D8}">
      <dgm:prSet/>
      <dgm:spPr/>
      <dgm:t>
        <a:bodyPr/>
        <a:lstStyle/>
        <a:p>
          <a:endParaRPr lang="nb-NO"/>
        </a:p>
      </dgm:t>
    </dgm:pt>
    <dgm:pt modelId="{2E2397C3-220D-4E2E-84E6-8F9AFB376FD8}">
      <dgm:prSet phldrT="[Tekst]"/>
      <dgm:spPr>
        <a:solidFill>
          <a:srgbClr val="9EADD8"/>
        </a:solidFill>
      </dgm:spPr>
      <dgm:t>
        <a:bodyPr/>
        <a:lstStyle/>
        <a:p>
          <a:r>
            <a:rPr lang="nb-NO" dirty="0"/>
            <a:t>Sosialkognitiv svikt</a:t>
          </a:r>
        </a:p>
      </dgm:t>
    </dgm:pt>
    <dgm:pt modelId="{1C00A322-AD6D-4E60-930B-00D83088D4E5}" type="parTrans" cxnId="{41B5C216-14B3-47F8-8534-0DEC229AB17F}">
      <dgm:prSet/>
      <dgm:spPr/>
      <dgm:t>
        <a:bodyPr/>
        <a:lstStyle/>
        <a:p>
          <a:endParaRPr lang="nb-NO"/>
        </a:p>
      </dgm:t>
    </dgm:pt>
    <dgm:pt modelId="{C8DAE667-C44D-4960-A10C-4F568FB04720}" type="sibTrans" cxnId="{41B5C216-14B3-47F8-8534-0DEC229AB17F}">
      <dgm:prSet/>
      <dgm:spPr/>
      <dgm:t>
        <a:bodyPr/>
        <a:lstStyle/>
        <a:p>
          <a:endParaRPr lang="nb-NO"/>
        </a:p>
      </dgm:t>
    </dgm:pt>
    <dgm:pt modelId="{BEF4DDD1-91EF-4188-A558-7A78B67120C1}">
      <dgm:prSet phldrT="[Tekst]"/>
      <dgm:spPr>
        <a:solidFill>
          <a:srgbClr val="9EADD8"/>
        </a:solidFill>
      </dgm:spPr>
      <dgm:t>
        <a:bodyPr/>
        <a:lstStyle/>
        <a:p>
          <a:r>
            <a:rPr lang="nb-NO" dirty="0"/>
            <a:t>Kognitiv svikt</a:t>
          </a:r>
        </a:p>
      </dgm:t>
    </dgm:pt>
    <dgm:pt modelId="{ABC25E70-6307-442B-8CF8-E1E5114F1EB2}" type="parTrans" cxnId="{2AD7920E-10DA-4670-B266-67C5E61723F9}">
      <dgm:prSet/>
      <dgm:spPr/>
      <dgm:t>
        <a:bodyPr/>
        <a:lstStyle/>
        <a:p>
          <a:endParaRPr lang="nb-NO"/>
        </a:p>
      </dgm:t>
    </dgm:pt>
    <dgm:pt modelId="{05EF3FDC-5734-41BC-8505-655B95582FF6}" type="sibTrans" cxnId="{2AD7920E-10DA-4670-B266-67C5E61723F9}">
      <dgm:prSet/>
      <dgm:spPr/>
      <dgm:t>
        <a:bodyPr/>
        <a:lstStyle/>
        <a:p>
          <a:endParaRPr lang="nb-NO"/>
        </a:p>
      </dgm:t>
    </dgm:pt>
    <dgm:pt modelId="{3D5A8015-68F4-4539-ADBF-F60F343EE904}" type="pres">
      <dgm:prSet presAssocID="{912BEC7B-7C74-47AF-B4A7-997A3A7F6985}" presName="Name0" presStyleCnt="0">
        <dgm:presLayoutVars>
          <dgm:chMax val="7"/>
          <dgm:chPref val="7"/>
          <dgm:dir/>
        </dgm:presLayoutVars>
      </dgm:prSet>
      <dgm:spPr/>
    </dgm:pt>
    <dgm:pt modelId="{F22C66AC-8679-4FE2-B1E4-8802553CBEC1}" type="pres">
      <dgm:prSet presAssocID="{912BEC7B-7C74-47AF-B4A7-997A3A7F6985}" presName="Name1" presStyleCnt="0"/>
      <dgm:spPr/>
    </dgm:pt>
    <dgm:pt modelId="{A0E9BA90-D43B-40E0-A77A-06F3F8B0DA19}" type="pres">
      <dgm:prSet presAssocID="{912BEC7B-7C74-47AF-B4A7-997A3A7F6985}" presName="cycle" presStyleCnt="0"/>
      <dgm:spPr/>
    </dgm:pt>
    <dgm:pt modelId="{FCCE56EE-240F-43A3-965D-6FE5F8989E6C}" type="pres">
      <dgm:prSet presAssocID="{912BEC7B-7C74-47AF-B4A7-997A3A7F6985}" presName="srcNode" presStyleLbl="node1" presStyleIdx="0" presStyleCnt="5"/>
      <dgm:spPr/>
    </dgm:pt>
    <dgm:pt modelId="{3CA9B7C6-DBB9-4108-9BE6-EA6693D3C77C}" type="pres">
      <dgm:prSet presAssocID="{912BEC7B-7C74-47AF-B4A7-997A3A7F6985}" presName="conn" presStyleLbl="parChTrans1D2" presStyleIdx="0" presStyleCnt="1"/>
      <dgm:spPr/>
    </dgm:pt>
    <dgm:pt modelId="{A570EF24-CDE8-4AD2-91F3-E0BF675AD57C}" type="pres">
      <dgm:prSet presAssocID="{912BEC7B-7C74-47AF-B4A7-997A3A7F6985}" presName="extraNode" presStyleLbl="node1" presStyleIdx="0" presStyleCnt="5"/>
      <dgm:spPr/>
    </dgm:pt>
    <dgm:pt modelId="{E19288B1-FB22-4A01-87AC-867DF2ACBC24}" type="pres">
      <dgm:prSet presAssocID="{912BEC7B-7C74-47AF-B4A7-997A3A7F6985}" presName="dstNode" presStyleLbl="node1" presStyleIdx="0" presStyleCnt="5"/>
      <dgm:spPr/>
    </dgm:pt>
    <dgm:pt modelId="{8D9BE29B-8D58-4533-AA37-BEC8F2435E1B}" type="pres">
      <dgm:prSet presAssocID="{7D023A44-0A80-4F84-B1F3-73FA4D08E267}" presName="text_1" presStyleLbl="node1" presStyleIdx="0" presStyleCnt="5">
        <dgm:presLayoutVars>
          <dgm:bulletEnabled val="1"/>
        </dgm:presLayoutVars>
      </dgm:prSet>
      <dgm:spPr/>
    </dgm:pt>
    <dgm:pt modelId="{C9613642-97E2-4369-8FC7-C305905B2CAF}" type="pres">
      <dgm:prSet presAssocID="{7D023A44-0A80-4F84-B1F3-73FA4D08E267}" presName="accent_1" presStyleCnt="0"/>
      <dgm:spPr/>
    </dgm:pt>
    <dgm:pt modelId="{985E7086-5C96-47A5-8754-D7CDED4FF0A2}" type="pres">
      <dgm:prSet presAssocID="{7D023A44-0A80-4F84-B1F3-73FA4D08E267}" presName="accentRepeatNode" presStyleLbl="solidFgAcc1" presStyleIdx="0" presStyleCnt="5"/>
      <dgm:spPr/>
    </dgm:pt>
    <dgm:pt modelId="{FC32EA59-3870-4361-8AA6-A5108663BD7C}" type="pres">
      <dgm:prSet presAssocID="{E1AB367E-3294-452C-93DE-A8B54B86D723}" presName="text_2" presStyleLbl="node1" presStyleIdx="1" presStyleCnt="5">
        <dgm:presLayoutVars>
          <dgm:bulletEnabled val="1"/>
        </dgm:presLayoutVars>
      </dgm:prSet>
      <dgm:spPr/>
    </dgm:pt>
    <dgm:pt modelId="{29633951-61BF-440D-B9E5-DE4FECAB21B0}" type="pres">
      <dgm:prSet presAssocID="{E1AB367E-3294-452C-93DE-A8B54B86D723}" presName="accent_2" presStyleCnt="0"/>
      <dgm:spPr/>
    </dgm:pt>
    <dgm:pt modelId="{2A1DED5A-5DF9-4EB8-B9BC-6464B2735834}" type="pres">
      <dgm:prSet presAssocID="{E1AB367E-3294-452C-93DE-A8B54B86D723}" presName="accentRepeatNode" presStyleLbl="solidFgAcc1" presStyleIdx="1" presStyleCnt="5"/>
      <dgm:spPr/>
    </dgm:pt>
    <dgm:pt modelId="{95BD8F04-D7E3-48DA-A109-7237733A7B2D}" type="pres">
      <dgm:prSet presAssocID="{C05414DB-C75D-40B8-88D6-8D3F3DDC17EA}" presName="text_3" presStyleLbl="node1" presStyleIdx="2" presStyleCnt="5">
        <dgm:presLayoutVars>
          <dgm:bulletEnabled val="1"/>
        </dgm:presLayoutVars>
      </dgm:prSet>
      <dgm:spPr/>
    </dgm:pt>
    <dgm:pt modelId="{4CE27F32-288F-4F68-A150-AE92ED8481D1}" type="pres">
      <dgm:prSet presAssocID="{C05414DB-C75D-40B8-88D6-8D3F3DDC17EA}" presName="accent_3" presStyleCnt="0"/>
      <dgm:spPr/>
    </dgm:pt>
    <dgm:pt modelId="{F3606A8D-07B8-4551-889A-32D2CAB7BBD7}" type="pres">
      <dgm:prSet presAssocID="{C05414DB-C75D-40B8-88D6-8D3F3DDC17EA}" presName="accentRepeatNode" presStyleLbl="solidFgAcc1" presStyleIdx="2" presStyleCnt="5"/>
      <dgm:spPr/>
    </dgm:pt>
    <dgm:pt modelId="{53BB5CFF-152C-4452-B107-3B24AD4F40F1}" type="pres">
      <dgm:prSet presAssocID="{BEF4DDD1-91EF-4188-A558-7A78B67120C1}" presName="text_4" presStyleLbl="node1" presStyleIdx="3" presStyleCnt="5">
        <dgm:presLayoutVars>
          <dgm:bulletEnabled val="1"/>
        </dgm:presLayoutVars>
      </dgm:prSet>
      <dgm:spPr/>
    </dgm:pt>
    <dgm:pt modelId="{573E21E3-361F-408A-ADB7-8E8088615F6E}" type="pres">
      <dgm:prSet presAssocID="{BEF4DDD1-91EF-4188-A558-7A78B67120C1}" presName="accent_4" presStyleCnt="0"/>
      <dgm:spPr/>
    </dgm:pt>
    <dgm:pt modelId="{977EC881-19F1-4517-8906-DED0999D6FA3}" type="pres">
      <dgm:prSet presAssocID="{BEF4DDD1-91EF-4188-A558-7A78B67120C1}" presName="accentRepeatNode" presStyleLbl="solidFgAcc1" presStyleIdx="3" presStyleCnt="5"/>
      <dgm:spPr/>
    </dgm:pt>
    <dgm:pt modelId="{C9995C12-35AF-43F8-824A-717D36698FF4}" type="pres">
      <dgm:prSet presAssocID="{2E2397C3-220D-4E2E-84E6-8F9AFB376FD8}" presName="text_5" presStyleLbl="node1" presStyleIdx="4" presStyleCnt="5">
        <dgm:presLayoutVars>
          <dgm:bulletEnabled val="1"/>
        </dgm:presLayoutVars>
      </dgm:prSet>
      <dgm:spPr/>
    </dgm:pt>
    <dgm:pt modelId="{D4640F63-8251-40E2-B05A-0B01EB948D54}" type="pres">
      <dgm:prSet presAssocID="{2E2397C3-220D-4E2E-84E6-8F9AFB376FD8}" presName="accent_5" presStyleCnt="0"/>
      <dgm:spPr/>
    </dgm:pt>
    <dgm:pt modelId="{7F8C0B1C-EF1F-486E-9E85-DF66D94B4576}" type="pres">
      <dgm:prSet presAssocID="{2E2397C3-220D-4E2E-84E6-8F9AFB376FD8}" presName="accentRepeatNode" presStyleLbl="solidFgAcc1" presStyleIdx="4" presStyleCnt="5"/>
      <dgm:spPr/>
    </dgm:pt>
  </dgm:ptLst>
  <dgm:cxnLst>
    <dgm:cxn modelId="{82786F03-EE53-4C85-81BD-FB0BB060336C}" srcId="{912BEC7B-7C74-47AF-B4A7-997A3A7F6985}" destId="{7D023A44-0A80-4F84-B1F3-73FA4D08E267}" srcOrd="0" destOrd="0" parTransId="{EB2B70E9-356F-4F1B-96A4-EB5996358C0C}" sibTransId="{25DFDFD2-EF3D-4BF5-BAD0-283E5D781C32}"/>
    <dgm:cxn modelId="{2F355204-F54B-4A03-B459-0DBFC4FE2673}" type="presOf" srcId="{7D023A44-0A80-4F84-B1F3-73FA4D08E267}" destId="{8D9BE29B-8D58-4533-AA37-BEC8F2435E1B}" srcOrd="0" destOrd="0" presId="urn:microsoft.com/office/officeart/2008/layout/VerticalCurvedList"/>
    <dgm:cxn modelId="{2AD7920E-10DA-4670-B266-67C5E61723F9}" srcId="{912BEC7B-7C74-47AF-B4A7-997A3A7F6985}" destId="{BEF4DDD1-91EF-4188-A558-7A78B67120C1}" srcOrd="3" destOrd="0" parTransId="{ABC25E70-6307-442B-8CF8-E1E5114F1EB2}" sibTransId="{05EF3FDC-5734-41BC-8505-655B95582FF6}"/>
    <dgm:cxn modelId="{41B5C216-14B3-47F8-8534-0DEC229AB17F}" srcId="{912BEC7B-7C74-47AF-B4A7-997A3A7F6985}" destId="{2E2397C3-220D-4E2E-84E6-8F9AFB376FD8}" srcOrd="4" destOrd="0" parTransId="{1C00A322-AD6D-4E60-930B-00D83088D4E5}" sibTransId="{C8DAE667-C44D-4960-A10C-4F568FB04720}"/>
    <dgm:cxn modelId="{08777417-0EE6-4CCA-ADA5-CDFD3F333AF6}" srcId="{912BEC7B-7C74-47AF-B4A7-997A3A7F6985}" destId="{E1AB367E-3294-452C-93DE-A8B54B86D723}" srcOrd="1" destOrd="0" parTransId="{9E9359F9-B3B7-4B23-9F07-E05E82C27E63}" sibTransId="{EF0F06ED-3F41-42F2-9D62-C81B5C6D2DB5}"/>
    <dgm:cxn modelId="{7C47072A-8F51-466E-9378-53CE935C245E}" type="presOf" srcId="{2E2397C3-220D-4E2E-84E6-8F9AFB376FD8}" destId="{C9995C12-35AF-43F8-824A-717D36698FF4}" srcOrd="0" destOrd="0" presId="urn:microsoft.com/office/officeart/2008/layout/VerticalCurvedList"/>
    <dgm:cxn modelId="{17669881-CFC4-40A7-9AE9-EF75EE4D16D8}" srcId="{912BEC7B-7C74-47AF-B4A7-997A3A7F6985}" destId="{C05414DB-C75D-40B8-88D6-8D3F3DDC17EA}" srcOrd="2" destOrd="0" parTransId="{467B9849-30A9-487E-997C-D44DF172E615}" sibTransId="{3C1F2240-EEAA-43A5-BE98-966D186D43A9}"/>
    <dgm:cxn modelId="{A26B3B85-AC03-4076-84F5-D03BD44E75CA}" type="presOf" srcId="{BEF4DDD1-91EF-4188-A558-7A78B67120C1}" destId="{53BB5CFF-152C-4452-B107-3B24AD4F40F1}" srcOrd="0" destOrd="0" presId="urn:microsoft.com/office/officeart/2008/layout/VerticalCurvedList"/>
    <dgm:cxn modelId="{20655D94-9B8C-4BBC-B88A-0AAB54816446}" type="presOf" srcId="{C05414DB-C75D-40B8-88D6-8D3F3DDC17EA}" destId="{95BD8F04-D7E3-48DA-A109-7237733A7B2D}" srcOrd="0" destOrd="0" presId="urn:microsoft.com/office/officeart/2008/layout/VerticalCurvedList"/>
    <dgm:cxn modelId="{F05CE6B1-017D-4C42-9AA9-F444AFF53A0F}" type="presOf" srcId="{E1AB367E-3294-452C-93DE-A8B54B86D723}" destId="{FC32EA59-3870-4361-8AA6-A5108663BD7C}" srcOrd="0" destOrd="0" presId="urn:microsoft.com/office/officeart/2008/layout/VerticalCurvedList"/>
    <dgm:cxn modelId="{79C524D7-81DF-4097-82F0-3A0E764E65FD}" type="presOf" srcId="{912BEC7B-7C74-47AF-B4A7-997A3A7F6985}" destId="{3D5A8015-68F4-4539-ADBF-F60F343EE904}" srcOrd="0" destOrd="0" presId="urn:microsoft.com/office/officeart/2008/layout/VerticalCurvedList"/>
    <dgm:cxn modelId="{FB2F67DB-2FFE-44EB-8C04-756A58D62C68}" type="presOf" srcId="{25DFDFD2-EF3D-4BF5-BAD0-283E5D781C32}" destId="{3CA9B7C6-DBB9-4108-9BE6-EA6693D3C77C}" srcOrd="0" destOrd="0" presId="urn:microsoft.com/office/officeart/2008/layout/VerticalCurvedList"/>
    <dgm:cxn modelId="{0AB67415-4DF7-456C-BBD9-378B656D2A4E}" type="presParOf" srcId="{3D5A8015-68F4-4539-ADBF-F60F343EE904}" destId="{F22C66AC-8679-4FE2-B1E4-8802553CBEC1}" srcOrd="0" destOrd="0" presId="urn:microsoft.com/office/officeart/2008/layout/VerticalCurvedList"/>
    <dgm:cxn modelId="{C8845641-41E3-4027-A3A5-463ACC8AF2A7}" type="presParOf" srcId="{F22C66AC-8679-4FE2-B1E4-8802553CBEC1}" destId="{A0E9BA90-D43B-40E0-A77A-06F3F8B0DA19}" srcOrd="0" destOrd="0" presId="urn:microsoft.com/office/officeart/2008/layout/VerticalCurvedList"/>
    <dgm:cxn modelId="{C8BE9B8A-3B5D-4C8E-8263-AF4066E5DC70}" type="presParOf" srcId="{A0E9BA90-D43B-40E0-A77A-06F3F8B0DA19}" destId="{FCCE56EE-240F-43A3-965D-6FE5F8989E6C}" srcOrd="0" destOrd="0" presId="urn:microsoft.com/office/officeart/2008/layout/VerticalCurvedList"/>
    <dgm:cxn modelId="{077C61BE-CC21-4FBA-8169-3DCD3397FA55}" type="presParOf" srcId="{A0E9BA90-D43B-40E0-A77A-06F3F8B0DA19}" destId="{3CA9B7C6-DBB9-4108-9BE6-EA6693D3C77C}" srcOrd="1" destOrd="0" presId="urn:microsoft.com/office/officeart/2008/layout/VerticalCurvedList"/>
    <dgm:cxn modelId="{468019B1-7190-4C85-8D2A-11BC9D6AEFD9}" type="presParOf" srcId="{A0E9BA90-D43B-40E0-A77A-06F3F8B0DA19}" destId="{A570EF24-CDE8-4AD2-91F3-E0BF675AD57C}" srcOrd="2" destOrd="0" presId="urn:microsoft.com/office/officeart/2008/layout/VerticalCurvedList"/>
    <dgm:cxn modelId="{E659AF75-F93B-4F70-BA8D-E77CDA27C38D}" type="presParOf" srcId="{A0E9BA90-D43B-40E0-A77A-06F3F8B0DA19}" destId="{E19288B1-FB22-4A01-87AC-867DF2ACBC24}" srcOrd="3" destOrd="0" presId="urn:microsoft.com/office/officeart/2008/layout/VerticalCurvedList"/>
    <dgm:cxn modelId="{AA7FF2C5-D4D4-40BF-B8D7-5BD52CD00399}" type="presParOf" srcId="{F22C66AC-8679-4FE2-B1E4-8802553CBEC1}" destId="{8D9BE29B-8D58-4533-AA37-BEC8F2435E1B}" srcOrd="1" destOrd="0" presId="urn:microsoft.com/office/officeart/2008/layout/VerticalCurvedList"/>
    <dgm:cxn modelId="{CA3AEF9A-F58C-4220-8236-77864DA9F219}" type="presParOf" srcId="{F22C66AC-8679-4FE2-B1E4-8802553CBEC1}" destId="{C9613642-97E2-4369-8FC7-C305905B2CAF}" srcOrd="2" destOrd="0" presId="urn:microsoft.com/office/officeart/2008/layout/VerticalCurvedList"/>
    <dgm:cxn modelId="{7DFF9553-00EE-455D-AEC2-10E1A80E79F8}" type="presParOf" srcId="{C9613642-97E2-4369-8FC7-C305905B2CAF}" destId="{985E7086-5C96-47A5-8754-D7CDED4FF0A2}" srcOrd="0" destOrd="0" presId="urn:microsoft.com/office/officeart/2008/layout/VerticalCurvedList"/>
    <dgm:cxn modelId="{105D6190-75D7-43CB-AE62-A6A1E3C43199}" type="presParOf" srcId="{F22C66AC-8679-4FE2-B1E4-8802553CBEC1}" destId="{FC32EA59-3870-4361-8AA6-A5108663BD7C}" srcOrd="3" destOrd="0" presId="urn:microsoft.com/office/officeart/2008/layout/VerticalCurvedList"/>
    <dgm:cxn modelId="{A0BE4A7A-FFE4-4933-B1D7-E2C62D1C20F9}" type="presParOf" srcId="{F22C66AC-8679-4FE2-B1E4-8802553CBEC1}" destId="{29633951-61BF-440D-B9E5-DE4FECAB21B0}" srcOrd="4" destOrd="0" presId="urn:microsoft.com/office/officeart/2008/layout/VerticalCurvedList"/>
    <dgm:cxn modelId="{E71766AE-9C78-4903-BB76-508815291DF1}" type="presParOf" srcId="{29633951-61BF-440D-B9E5-DE4FECAB21B0}" destId="{2A1DED5A-5DF9-4EB8-B9BC-6464B2735834}" srcOrd="0" destOrd="0" presId="urn:microsoft.com/office/officeart/2008/layout/VerticalCurvedList"/>
    <dgm:cxn modelId="{F1F832F5-AEDE-45A2-B78F-F104C0511B12}" type="presParOf" srcId="{F22C66AC-8679-4FE2-B1E4-8802553CBEC1}" destId="{95BD8F04-D7E3-48DA-A109-7237733A7B2D}" srcOrd="5" destOrd="0" presId="urn:microsoft.com/office/officeart/2008/layout/VerticalCurvedList"/>
    <dgm:cxn modelId="{3C11D025-ECAC-4719-A1FB-285D4D0079B0}" type="presParOf" srcId="{F22C66AC-8679-4FE2-B1E4-8802553CBEC1}" destId="{4CE27F32-288F-4F68-A150-AE92ED8481D1}" srcOrd="6" destOrd="0" presId="urn:microsoft.com/office/officeart/2008/layout/VerticalCurvedList"/>
    <dgm:cxn modelId="{49484C73-F97E-43B0-AD3E-95657D217A72}" type="presParOf" srcId="{4CE27F32-288F-4F68-A150-AE92ED8481D1}" destId="{F3606A8D-07B8-4551-889A-32D2CAB7BBD7}" srcOrd="0" destOrd="0" presId="urn:microsoft.com/office/officeart/2008/layout/VerticalCurvedList"/>
    <dgm:cxn modelId="{CD93A842-E319-4ADE-8268-FD1CA650794B}" type="presParOf" srcId="{F22C66AC-8679-4FE2-B1E4-8802553CBEC1}" destId="{53BB5CFF-152C-4452-B107-3B24AD4F40F1}" srcOrd="7" destOrd="0" presId="urn:microsoft.com/office/officeart/2008/layout/VerticalCurvedList"/>
    <dgm:cxn modelId="{4ACBE672-778E-447C-BCBB-6A731A9035A3}" type="presParOf" srcId="{F22C66AC-8679-4FE2-B1E4-8802553CBEC1}" destId="{573E21E3-361F-408A-ADB7-8E8088615F6E}" srcOrd="8" destOrd="0" presId="urn:microsoft.com/office/officeart/2008/layout/VerticalCurvedList"/>
    <dgm:cxn modelId="{14AD54F2-554B-4EF7-9610-28F9A751239C}" type="presParOf" srcId="{573E21E3-361F-408A-ADB7-8E8088615F6E}" destId="{977EC881-19F1-4517-8906-DED0999D6FA3}" srcOrd="0" destOrd="0" presId="urn:microsoft.com/office/officeart/2008/layout/VerticalCurvedList"/>
    <dgm:cxn modelId="{79688D62-53F9-4034-A6F7-659B4DCAA5EF}" type="presParOf" srcId="{F22C66AC-8679-4FE2-B1E4-8802553CBEC1}" destId="{C9995C12-35AF-43F8-824A-717D36698FF4}" srcOrd="9" destOrd="0" presId="urn:microsoft.com/office/officeart/2008/layout/VerticalCurvedList"/>
    <dgm:cxn modelId="{88DBB799-10A3-452D-A139-3CB6FBFF71F8}" type="presParOf" srcId="{F22C66AC-8679-4FE2-B1E4-8802553CBEC1}" destId="{D4640F63-8251-40E2-B05A-0B01EB948D54}" srcOrd="10" destOrd="0" presId="urn:microsoft.com/office/officeart/2008/layout/VerticalCurvedList"/>
    <dgm:cxn modelId="{75760A08-8E0B-4EF3-8F7B-32FF9DBDC2B0}" type="presParOf" srcId="{D4640F63-8251-40E2-B05A-0B01EB948D54}" destId="{7F8C0B1C-EF1F-486E-9E85-DF66D94B457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2BEC7B-7C74-47AF-B4A7-997A3A7F6985}" type="doc">
      <dgm:prSet loTypeId="urn:microsoft.com/office/officeart/2008/layout/VerticalCurvedList" loCatId="list" qsTypeId="urn:microsoft.com/office/officeart/2005/8/quickstyle/simple1" qsCatId="simple" csTypeId="urn:microsoft.com/office/officeart/2005/8/colors/accent5_3" csCatId="accent5" phldr="1"/>
      <dgm:spPr/>
      <dgm:t>
        <a:bodyPr/>
        <a:lstStyle/>
        <a:p>
          <a:endParaRPr lang="nb-NO"/>
        </a:p>
      </dgm:t>
    </dgm:pt>
    <dgm:pt modelId="{7D023A44-0A80-4F84-B1F3-73FA4D08E267}">
      <dgm:prSet phldrT="[Tekst]"/>
      <dgm:spPr>
        <a:solidFill>
          <a:srgbClr val="3D67B1"/>
        </a:solidFill>
      </dgm:spPr>
      <dgm:t>
        <a:bodyPr/>
        <a:lstStyle/>
        <a:p>
          <a:r>
            <a:rPr lang="nb-NO" dirty="0"/>
            <a:t>Fysiske funksjonsnedsettelser</a:t>
          </a:r>
        </a:p>
      </dgm:t>
    </dgm:pt>
    <dgm:pt modelId="{EB2B70E9-356F-4F1B-96A4-EB5996358C0C}" type="parTrans" cxnId="{82786F03-EE53-4C85-81BD-FB0BB060336C}">
      <dgm:prSet/>
      <dgm:spPr/>
      <dgm:t>
        <a:bodyPr/>
        <a:lstStyle/>
        <a:p>
          <a:endParaRPr lang="nb-NO"/>
        </a:p>
      </dgm:t>
    </dgm:pt>
    <dgm:pt modelId="{25DFDFD2-EF3D-4BF5-BAD0-283E5D781C32}" type="sibTrans" cxnId="{82786F03-EE53-4C85-81BD-FB0BB060336C}">
      <dgm:prSet/>
      <dgm:spPr/>
      <dgm:t>
        <a:bodyPr/>
        <a:lstStyle/>
        <a:p>
          <a:endParaRPr lang="nb-NO"/>
        </a:p>
      </dgm:t>
    </dgm:pt>
    <dgm:pt modelId="{E1AB367E-3294-452C-93DE-A8B54B86D723}">
      <dgm:prSet phldrT="[Tekst]"/>
      <dgm:spPr>
        <a:solidFill>
          <a:srgbClr val="3D67B1"/>
        </a:solidFill>
      </dgm:spPr>
      <dgm:t>
        <a:bodyPr/>
        <a:lstStyle/>
        <a:p>
          <a:r>
            <a:rPr lang="nb-NO" dirty="0"/>
            <a:t>Afasi (språkvansker)</a:t>
          </a:r>
        </a:p>
      </dgm:t>
    </dgm:pt>
    <dgm:pt modelId="{9E9359F9-B3B7-4B23-9F07-E05E82C27E63}" type="parTrans" cxnId="{08777417-0EE6-4CCA-ADA5-CDFD3F333AF6}">
      <dgm:prSet/>
      <dgm:spPr/>
      <dgm:t>
        <a:bodyPr/>
        <a:lstStyle/>
        <a:p>
          <a:endParaRPr lang="nb-NO"/>
        </a:p>
      </dgm:t>
    </dgm:pt>
    <dgm:pt modelId="{EF0F06ED-3F41-42F2-9D62-C81B5C6D2DB5}" type="sibTrans" cxnId="{08777417-0EE6-4CCA-ADA5-CDFD3F333AF6}">
      <dgm:prSet/>
      <dgm:spPr/>
      <dgm:t>
        <a:bodyPr/>
        <a:lstStyle/>
        <a:p>
          <a:endParaRPr lang="nb-NO"/>
        </a:p>
      </dgm:t>
    </dgm:pt>
    <dgm:pt modelId="{C05414DB-C75D-40B8-88D6-8D3F3DDC17EA}">
      <dgm:prSet phldrT="[Tekst]"/>
      <dgm:spPr>
        <a:solidFill>
          <a:srgbClr val="9EADD8"/>
        </a:solidFill>
      </dgm:spPr>
      <dgm:t>
        <a:bodyPr/>
        <a:lstStyle/>
        <a:p>
          <a:r>
            <a:rPr lang="nb-NO" dirty="0" err="1"/>
            <a:t>Fatigue</a:t>
          </a:r>
          <a:r>
            <a:rPr lang="nb-NO" dirty="0"/>
            <a:t> (mental tretthet)</a:t>
          </a:r>
        </a:p>
      </dgm:t>
    </dgm:pt>
    <dgm:pt modelId="{467B9849-30A9-487E-997C-D44DF172E615}" type="parTrans" cxnId="{17669881-CFC4-40A7-9AE9-EF75EE4D16D8}">
      <dgm:prSet/>
      <dgm:spPr/>
      <dgm:t>
        <a:bodyPr/>
        <a:lstStyle/>
        <a:p>
          <a:endParaRPr lang="nb-NO"/>
        </a:p>
      </dgm:t>
    </dgm:pt>
    <dgm:pt modelId="{3C1F2240-EEAA-43A5-BE98-966D186D43A9}" type="sibTrans" cxnId="{17669881-CFC4-40A7-9AE9-EF75EE4D16D8}">
      <dgm:prSet/>
      <dgm:spPr/>
      <dgm:t>
        <a:bodyPr/>
        <a:lstStyle/>
        <a:p>
          <a:endParaRPr lang="nb-NO"/>
        </a:p>
      </dgm:t>
    </dgm:pt>
    <dgm:pt modelId="{2E2397C3-220D-4E2E-84E6-8F9AFB376FD8}">
      <dgm:prSet phldrT="[Tekst]"/>
      <dgm:spPr>
        <a:solidFill>
          <a:srgbClr val="9EADD8"/>
        </a:solidFill>
      </dgm:spPr>
      <dgm:t>
        <a:bodyPr/>
        <a:lstStyle/>
        <a:p>
          <a:r>
            <a:rPr lang="nb-NO" dirty="0"/>
            <a:t>Sosialkognitiv svikt</a:t>
          </a:r>
        </a:p>
      </dgm:t>
    </dgm:pt>
    <dgm:pt modelId="{1C00A322-AD6D-4E60-930B-00D83088D4E5}" type="parTrans" cxnId="{41B5C216-14B3-47F8-8534-0DEC229AB17F}">
      <dgm:prSet/>
      <dgm:spPr/>
      <dgm:t>
        <a:bodyPr/>
        <a:lstStyle/>
        <a:p>
          <a:endParaRPr lang="nb-NO"/>
        </a:p>
      </dgm:t>
    </dgm:pt>
    <dgm:pt modelId="{C8DAE667-C44D-4960-A10C-4F568FB04720}" type="sibTrans" cxnId="{41B5C216-14B3-47F8-8534-0DEC229AB17F}">
      <dgm:prSet/>
      <dgm:spPr/>
      <dgm:t>
        <a:bodyPr/>
        <a:lstStyle/>
        <a:p>
          <a:endParaRPr lang="nb-NO"/>
        </a:p>
      </dgm:t>
    </dgm:pt>
    <dgm:pt modelId="{BEF4DDD1-91EF-4188-A558-7A78B67120C1}">
      <dgm:prSet phldrT="[Tekst]"/>
      <dgm:spPr>
        <a:solidFill>
          <a:srgbClr val="9EADD8"/>
        </a:solidFill>
      </dgm:spPr>
      <dgm:t>
        <a:bodyPr/>
        <a:lstStyle/>
        <a:p>
          <a:r>
            <a:rPr lang="nb-NO" dirty="0"/>
            <a:t>Kognitiv svikt</a:t>
          </a:r>
        </a:p>
      </dgm:t>
    </dgm:pt>
    <dgm:pt modelId="{ABC25E70-6307-442B-8CF8-E1E5114F1EB2}" type="parTrans" cxnId="{2AD7920E-10DA-4670-B266-67C5E61723F9}">
      <dgm:prSet/>
      <dgm:spPr/>
      <dgm:t>
        <a:bodyPr/>
        <a:lstStyle/>
        <a:p>
          <a:endParaRPr lang="nb-NO"/>
        </a:p>
      </dgm:t>
    </dgm:pt>
    <dgm:pt modelId="{05EF3FDC-5734-41BC-8505-655B95582FF6}" type="sibTrans" cxnId="{2AD7920E-10DA-4670-B266-67C5E61723F9}">
      <dgm:prSet/>
      <dgm:spPr/>
      <dgm:t>
        <a:bodyPr/>
        <a:lstStyle/>
        <a:p>
          <a:endParaRPr lang="nb-NO"/>
        </a:p>
      </dgm:t>
    </dgm:pt>
    <dgm:pt modelId="{3D5A8015-68F4-4539-ADBF-F60F343EE904}" type="pres">
      <dgm:prSet presAssocID="{912BEC7B-7C74-47AF-B4A7-997A3A7F6985}" presName="Name0" presStyleCnt="0">
        <dgm:presLayoutVars>
          <dgm:chMax val="7"/>
          <dgm:chPref val="7"/>
          <dgm:dir/>
        </dgm:presLayoutVars>
      </dgm:prSet>
      <dgm:spPr/>
    </dgm:pt>
    <dgm:pt modelId="{F22C66AC-8679-4FE2-B1E4-8802553CBEC1}" type="pres">
      <dgm:prSet presAssocID="{912BEC7B-7C74-47AF-B4A7-997A3A7F6985}" presName="Name1" presStyleCnt="0"/>
      <dgm:spPr/>
    </dgm:pt>
    <dgm:pt modelId="{A0E9BA90-D43B-40E0-A77A-06F3F8B0DA19}" type="pres">
      <dgm:prSet presAssocID="{912BEC7B-7C74-47AF-B4A7-997A3A7F6985}" presName="cycle" presStyleCnt="0"/>
      <dgm:spPr/>
    </dgm:pt>
    <dgm:pt modelId="{FCCE56EE-240F-43A3-965D-6FE5F8989E6C}" type="pres">
      <dgm:prSet presAssocID="{912BEC7B-7C74-47AF-B4A7-997A3A7F6985}" presName="srcNode" presStyleLbl="node1" presStyleIdx="0" presStyleCnt="5"/>
      <dgm:spPr/>
    </dgm:pt>
    <dgm:pt modelId="{3CA9B7C6-DBB9-4108-9BE6-EA6693D3C77C}" type="pres">
      <dgm:prSet presAssocID="{912BEC7B-7C74-47AF-B4A7-997A3A7F6985}" presName="conn" presStyleLbl="parChTrans1D2" presStyleIdx="0" presStyleCnt="1"/>
      <dgm:spPr/>
    </dgm:pt>
    <dgm:pt modelId="{A570EF24-CDE8-4AD2-91F3-E0BF675AD57C}" type="pres">
      <dgm:prSet presAssocID="{912BEC7B-7C74-47AF-B4A7-997A3A7F6985}" presName="extraNode" presStyleLbl="node1" presStyleIdx="0" presStyleCnt="5"/>
      <dgm:spPr/>
    </dgm:pt>
    <dgm:pt modelId="{E19288B1-FB22-4A01-87AC-867DF2ACBC24}" type="pres">
      <dgm:prSet presAssocID="{912BEC7B-7C74-47AF-B4A7-997A3A7F6985}" presName="dstNode" presStyleLbl="node1" presStyleIdx="0" presStyleCnt="5"/>
      <dgm:spPr/>
    </dgm:pt>
    <dgm:pt modelId="{8D9BE29B-8D58-4533-AA37-BEC8F2435E1B}" type="pres">
      <dgm:prSet presAssocID="{7D023A44-0A80-4F84-B1F3-73FA4D08E267}" presName="text_1" presStyleLbl="node1" presStyleIdx="0" presStyleCnt="5">
        <dgm:presLayoutVars>
          <dgm:bulletEnabled val="1"/>
        </dgm:presLayoutVars>
      </dgm:prSet>
      <dgm:spPr/>
    </dgm:pt>
    <dgm:pt modelId="{C9613642-97E2-4369-8FC7-C305905B2CAF}" type="pres">
      <dgm:prSet presAssocID="{7D023A44-0A80-4F84-B1F3-73FA4D08E267}" presName="accent_1" presStyleCnt="0"/>
      <dgm:spPr/>
    </dgm:pt>
    <dgm:pt modelId="{985E7086-5C96-47A5-8754-D7CDED4FF0A2}" type="pres">
      <dgm:prSet presAssocID="{7D023A44-0A80-4F84-B1F3-73FA4D08E267}" presName="accentRepeatNode" presStyleLbl="solidFgAcc1" presStyleIdx="0" presStyleCnt="5"/>
      <dgm:spPr/>
    </dgm:pt>
    <dgm:pt modelId="{FC32EA59-3870-4361-8AA6-A5108663BD7C}" type="pres">
      <dgm:prSet presAssocID="{E1AB367E-3294-452C-93DE-A8B54B86D723}" presName="text_2" presStyleLbl="node1" presStyleIdx="1" presStyleCnt="5">
        <dgm:presLayoutVars>
          <dgm:bulletEnabled val="1"/>
        </dgm:presLayoutVars>
      </dgm:prSet>
      <dgm:spPr/>
    </dgm:pt>
    <dgm:pt modelId="{29633951-61BF-440D-B9E5-DE4FECAB21B0}" type="pres">
      <dgm:prSet presAssocID="{E1AB367E-3294-452C-93DE-A8B54B86D723}" presName="accent_2" presStyleCnt="0"/>
      <dgm:spPr/>
    </dgm:pt>
    <dgm:pt modelId="{2A1DED5A-5DF9-4EB8-B9BC-6464B2735834}" type="pres">
      <dgm:prSet presAssocID="{E1AB367E-3294-452C-93DE-A8B54B86D723}" presName="accentRepeatNode" presStyleLbl="solidFgAcc1" presStyleIdx="1" presStyleCnt="5"/>
      <dgm:spPr/>
    </dgm:pt>
    <dgm:pt modelId="{95BD8F04-D7E3-48DA-A109-7237733A7B2D}" type="pres">
      <dgm:prSet presAssocID="{C05414DB-C75D-40B8-88D6-8D3F3DDC17EA}" presName="text_3" presStyleLbl="node1" presStyleIdx="2" presStyleCnt="5">
        <dgm:presLayoutVars>
          <dgm:bulletEnabled val="1"/>
        </dgm:presLayoutVars>
      </dgm:prSet>
      <dgm:spPr/>
    </dgm:pt>
    <dgm:pt modelId="{4CE27F32-288F-4F68-A150-AE92ED8481D1}" type="pres">
      <dgm:prSet presAssocID="{C05414DB-C75D-40B8-88D6-8D3F3DDC17EA}" presName="accent_3" presStyleCnt="0"/>
      <dgm:spPr/>
    </dgm:pt>
    <dgm:pt modelId="{F3606A8D-07B8-4551-889A-32D2CAB7BBD7}" type="pres">
      <dgm:prSet presAssocID="{C05414DB-C75D-40B8-88D6-8D3F3DDC17EA}" presName="accentRepeatNode" presStyleLbl="solidFgAcc1" presStyleIdx="2" presStyleCnt="5"/>
      <dgm:spPr/>
    </dgm:pt>
    <dgm:pt modelId="{53BB5CFF-152C-4452-B107-3B24AD4F40F1}" type="pres">
      <dgm:prSet presAssocID="{BEF4DDD1-91EF-4188-A558-7A78B67120C1}" presName="text_4" presStyleLbl="node1" presStyleIdx="3" presStyleCnt="5">
        <dgm:presLayoutVars>
          <dgm:bulletEnabled val="1"/>
        </dgm:presLayoutVars>
      </dgm:prSet>
      <dgm:spPr/>
    </dgm:pt>
    <dgm:pt modelId="{573E21E3-361F-408A-ADB7-8E8088615F6E}" type="pres">
      <dgm:prSet presAssocID="{BEF4DDD1-91EF-4188-A558-7A78B67120C1}" presName="accent_4" presStyleCnt="0"/>
      <dgm:spPr/>
    </dgm:pt>
    <dgm:pt modelId="{977EC881-19F1-4517-8906-DED0999D6FA3}" type="pres">
      <dgm:prSet presAssocID="{BEF4DDD1-91EF-4188-A558-7A78B67120C1}" presName="accentRepeatNode" presStyleLbl="solidFgAcc1" presStyleIdx="3" presStyleCnt="5"/>
      <dgm:spPr/>
    </dgm:pt>
    <dgm:pt modelId="{C9995C12-35AF-43F8-824A-717D36698FF4}" type="pres">
      <dgm:prSet presAssocID="{2E2397C3-220D-4E2E-84E6-8F9AFB376FD8}" presName="text_5" presStyleLbl="node1" presStyleIdx="4" presStyleCnt="5">
        <dgm:presLayoutVars>
          <dgm:bulletEnabled val="1"/>
        </dgm:presLayoutVars>
      </dgm:prSet>
      <dgm:spPr/>
    </dgm:pt>
    <dgm:pt modelId="{D4640F63-8251-40E2-B05A-0B01EB948D54}" type="pres">
      <dgm:prSet presAssocID="{2E2397C3-220D-4E2E-84E6-8F9AFB376FD8}" presName="accent_5" presStyleCnt="0"/>
      <dgm:spPr/>
    </dgm:pt>
    <dgm:pt modelId="{7F8C0B1C-EF1F-486E-9E85-DF66D94B4576}" type="pres">
      <dgm:prSet presAssocID="{2E2397C3-220D-4E2E-84E6-8F9AFB376FD8}" presName="accentRepeatNode" presStyleLbl="solidFgAcc1" presStyleIdx="4" presStyleCnt="5"/>
      <dgm:spPr/>
    </dgm:pt>
  </dgm:ptLst>
  <dgm:cxnLst>
    <dgm:cxn modelId="{82786F03-EE53-4C85-81BD-FB0BB060336C}" srcId="{912BEC7B-7C74-47AF-B4A7-997A3A7F6985}" destId="{7D023A44-0A80-4F84-B1F3-73FA4D08E267}" srcOrd="0" destOrd="0" parTransId="{EB2B70E9-356F-4F1B-96A4-EB5996358C0C}" sibTransId="{25DFDFD2-EF3D-4BF5-BAD0-283E5D781C32}"/>
    <dgm:cxn modelId="{2F355204-F54B-4A03-B459-0DBFC4FE2673}" type="presOf" srcId="{7D023A44-0A80-4F84-B1F3-73FA4D08E267}" destId="{8D9BE29B-8D58-4533-AA37-BEC8F2435E1B}" srcOrd="0" destOrd="0" presId="urn:microsoft.com/office/officeart/2008/layout/VerticalCurvedList"/>
    <dgm:cxn modelId="{2AD7920E-10DA-4670-B266-67C5E61723F9}" srcId="{912BEC7B-7C74-47AF-B4A7-997A3A7F6985}" destId="{BEF4DDD1-91EF-4188-A558-7A78B67120C1}" srcOrd="3" destOrd="0" parTransId="{ABC25E70-6307-442B-8CF8-E1E5114F1EB2}" sibTransId="{05EF3FDC-5734-41BC-8505-655B95582FF6}"/>
    <dgm:cxn modelId="{41B5C216-14B3-47F8-8534-0DEC229AB17F}" srcId="{912BEC7B-7C74-47AF-B4A7-997A3A7F6985}" destId="{2E2397C3-220D-4E2E-84E6-8F9AFB376FD8}" srcOrd="4" destOrd="0" parTransId="{1C00A322-AD6D-4E60-930B-00D83088D4E5}" sibTransId="{C8DAE667-C44D-4960-A10C-4F568FB04720}"/>
    <dgm:cxn modelId="{08777417-0EE6-4CCA-ADA5-CDFD3F333AF6}" srcId="{912BEC7B-7C74-47AF-B4A7-997A3A7F6985}" destId="{E1AB367E-3294-452C-93DE-A8B54B86D723}" srcOrd="1" destOrd="0" parTransId="{9E9359F9-B3B7-4B23-9F07-E05E82C27E63}" sibTransId="{EF0F06ED-3F41-42F2-9D62-C81B5C6D2DB5}"/>
    <dgm:cxn modelId="{7C47072A-8F51-466E-9378-53CE935C245E}" type="presOf" srcId="{2E2397C3-220D-4E2E-84E6-8F9AFB376FD8}" destId="{C9995C12-35AF-43F8-824A-717D36698FF4}" srcOrd="0" destOrd="0" presId="urn:microsoft.com/office/officeart/2008/layout/VerticalCurvedList"/>
    <dgm:cxn modelId="{17669881-CFC4-40A7-9AE9-EF75EE4D16D8}" srcId="{912BEC7B-7C74-47AF-B4A7-997A3A7F6985}" destId="{C05414DB-C75D-40B8-88D6-8D3F3DDC17EA}" srcOrd="2" destOrd="0" parTransId="{467B9849-30A9-487E-997C-D44DF172E615}" sibTransId="{3C1F2240-EEAA-43A5-BE98-966D186D43A9}"/>
    <dgm:cxn modelId="{A26B3B85-AC03-4076-84F5-D03BD44E75CA}" type="presOf" srcId="{BEF4DDD1-91EF-4188-A558-7A78B67120C1}" destId="{53BB5CFF-152C-4452-B107-3B24AD4F40F1}" srcOrd="0" destOrd="0" presId="urn:microsoft.com/office/officeart/2008/layout/VerticalCurvedList"/>
    <dgm:cxn modelId="{20655D94-9B8C-4BBC-B88A-0AAB54816446}" type="presOf" srcId="{C05414DB-C75D-40B8-88D6-8D3F3DDC17EA}" destId="{95BD8F04-D7E3-48DA-A109-7237733A7B2D}" srcOrd="0" destOrd="0" presId="urn:microsoft.com/office/officeart/2008/layout/VerticalCurvedList"/>
    <dgm:cxn modelId="{F05CE6B1-017D-4C42-9AA9-F444AFF53A0F}" type="presOf" srcId="{E1AB367E-3294-452C-93DE-A8B54B86D723}" destId="{FC32EA59-3870-4361-8AA6-A5108663BD7C}" srcOrd="0" destOrd="0" presId="urn:microsoft.com/office/officeart/2008/layout/VerticalCurvedList"/>
    <dgm:cxn modelId="{79C524D7-81DF-4097-82F0-3A0E764E65FD}" type="presOf" srcId="{912BEC7B-7C74-47AF-B4A7-997A3A7F6985}" destId="{3D5A8015-68F4-4539-ADBF-F60F343EE904}" srcOrd="0" destOrd="0" presId="urn:microsoft.com/office/officeart/2008/layout/VerticalCurvedList"/>
    <dgm:cxn modelId="{FB2F67DB-2FFE-44EB-8C04-756A58D62C68}" type="presOf" srcId="{25DFDFD2-EF3D-4BF5-BAD0-283E5D781C32}" destId="{3CA9B7C6-DBB9-4108-9BE6-EA6693D3C77C}" srcOrd="0" destOrd="0" presId="urn:microsoft.com/office/officeart/2008/layout/VerticalCurvedList"/>
    <dgm:cxn modelId="{0AB67415-4DF7-456C-BBD9-378B656D2A4E}" type="presParOf" srcId="{3D5A8015-68F4-4539-ADBF-F60F343EE904}" destId="{F22C66AC-8679-4FE2-B1E4-8802553CBEC1}" srcOrd="0" destOrd="0" presId="urn:microsoft.com/office/officeart/2008/layout/VerticalCurvedList"/>
    <dgm:cxn modelId="{C8845641-41E3-4027-A3A5-463ACC8AF2A7}" type="presParOf" srcId="{F22C66AC-8679-4FE2-B1E4-8802553CBEC1}" destId="{A0E9BA90-D43B-40E0-A77A-06F3F8B0DA19}" srcOrd="0" destOrd="0" presId="urn:microsoft.com/office/officeart/2008/layout/VerticalCurvedList"/>
    <dgm:cxn modelId="{C8BE9B8A-3B5D-4C8E-8263-AF4066E5DC70}" type="presParOf" srcId="{A0E9BA90-D43B-40E0-A77A-06F3F8B0DA19}" destId="{FCCE56EE-240F-43A3-965D-6FE5F8989E6C}" srcOrd="0" destOrd="0" presId="urn:microsoft.com/office/officeart/2008/layout/VerticalCurvedList"/>
    <dgm:cxn modelId="{077C61BE-CC21-4FBA-8169-3DCD3397FA55}" type="presParOf" srcId="{A0E9BA90-D43B-40E0-A77A-06F3F8B0DA19}" destId="{3CA9B7C6-DBB9-4108-9BE6-EA6693D3C77C}" srcOrd="1" destOrd="0" presId="urn:microsoft.com/office/officeart/2008/layout/VerticalCurvedList"/>
    <dgm:cxn modelId="{468019B1-7190-4C85-8D2A-11BC9D6AEFD9}" type="presParOf" srcId="{A0E9BA90-D43B-40E0-A77A-06F3F8B0DA19}" destId="{A570EF24-CDE8-4AD2-91F3-E0BF675AD57C}" srcOrd="2" destOrd="0" presId="urn:microsoft.com/office/officeart/2008/layout/VerticalCurvedList"/>
    <dgm:cxn modelId="{E659AF75-F93B-4F70-BA8D-E77CDA27C38D}" type="presParOf" srcId="{A0E9BA90-D43B-40E0-A77A-06F3F8B0DA19}" destId="{E19288B1-FB22-4A01-87AC-867DF2ACBC24}" srcOrd="3" destOrd="0" presId="urn:microsoft.com/office/officeart/2008/layout/VerticalCurvedList"/>
    <dgm:cxn modelId="{AA7FF2C5-D4D4-40BF-B8D7-5BD52CD00399}" type="presParOf" srcId="{F22C66AC-8679-4FE2-B1E4-8802553CBEC1}" destId="{8D9BE29B-8D58-4533-AA37-BEC8F2435E1B}" srcOrd="1" destOrd="0" presId="urn:microsoft.com/office/officeart/2008/layout/VerticalCurvedList"/>
    <dgm:cxn modelId="{CA3AEF9A-F58C-4220-8236-77864DA9F219}" type="presParOf" srcId="{F22C66AC-8679-4FE2-B1E4-8802553CBEC1}" destId="{C9613642-97E2-4369-8FC7-C305905B2CAF}" srcOrd="2" destOrd="0" presId="urn:microsoft.com/office/officeart/2008/layout/VerticalCurvedList"/>
    <dgm:cxn modelId="{7DFF9553-00EE-455D-AEC2-10E1A80E79F8}" type="presParOf" srcId="{C9613642-97E2-4369-8FC7-C305905B2CAF}" destId="{985E7086-5C96-47A5-8754-D7CDED4FF0A2}" srcOrd="0" destOrd="0" presId="urn:microsoft.com/office/officeart/2008/layout/VerticalCurvedList"/>
    <dgm:cxn modelId="{105D6190-75D7-43CB-AE62-A6A1E3C43199}" type="presParOf" srcId="{F22C66AC-8679-4FE2-B1E4-8802553CBEC1}" destId="{FC32EA59-3870-4361-8AA6-A5108663BD7C}" srcOrd="3" destOrd="0" presId="urn:microsoft.com/office/officeart/2008/layout/VerticalCurvedList"/>
    <dgm:cxn modelId="{A0BE4A7A-FFE4-4933-B1D7-E2C62D1C20F9}" type="presParOf" srcId="{F22C66AC-8679-4FE2-B1E4-8802553CBEC1}" destId="{29633951-61BF-440D-B9E5-DE4FECAB21B0}" srcOrd="4" destOrd="0" presId="urn:microsoft.com/office/officeart/2008/layout/VerticalCurvedList"/>
    <dgm:cxn modelId="{E71766AE-9C78-4903-BB76-508815291DF1}" type="presParOf" srcId="{29633951-61BF-440D-B9E5-DE4FECAB21B0}" destId="{2A1DED5A-5DF9-4EB8-B9BC-6464B2735834}" srcOrd="0" destOrd="0" presId="urn:microsoft.com/office/officeart/2008/layout/VerticalCurvedList"/>
    <dgm:cxn modelId="{F1F832F5-AEDE-45A2-B78F-F104C0511B12}" type="presParOf" srcId="{F22C66AC-8679-4FE2-B1E4-8802553CBEC1}" destId="{95BD8F04-D7E3-48DA-A109-7237733A7B2D}" srcOrd="5" destOrd="0" presId="urn:microsoft.com/office/officeart/2008/layout/VerticalCurvedList"/>
    <dgm:cxn modelId="{3C11D025-ECAC-4719-A1FB-285D4D0079B0}" type="presParOf" srcId="{F22C66AC-8679-4FE2-B1E4-8802553CBEC1}" destId="{4CE27F32-288F-4F68-A150-AE92ED8481D1}" srcOrd="6" destOrd="0" presId="urn:microsoft.com/office/officeart/2008/layout/VerticalCurvedList"/>
    <dgm:cxn modelId="{49484C73-F97E-43B0-AD3E-95657D217A72}" type="presParOf" srcId="{4CE27F32-288F-4F68-A150-AE92ED8481D1}" destId="{F3606A8D-07B8-4551-889A-32D2CAB7BBD7}" srcOrd="0" destOrd="0" presId="urn:microsoft.com/office/officeart/2008/layout/VerticalCurvedList"/>
    <dgm:cxn modelId="{CD93A842-E319-4ADE-8268-FD1CA650794B}" type="presParOf" srcId="{F22C66AC-8679-4FE2-B1E4-8802553CBEC1}" destId="{53BB5CFF-152C-4452-B107-3B24AD4F40F1}" srcOrd="7" destOrd="0" presId="urn:microsoft.com/office/officeart/2008/layout/VerticalCurvedList"/>
    <dgm:cxn modelId="{4ACBE672-778E-447C-BCBB-6A731A9035A3}" type="presParOf" srcId="{F22C66AC-8679-4FE2-B1E4-8802553CBEC1}" destId="{573E21E3-361F-408A-ADB7-8E8088615F6E}" srcOrd="8" destOrd="0" presId="urn:microsoft.com/office/officeart/2008/layout/VerticalCurvedList"/>
    <dgm:cxn modelId="{14AD54F2-554B-4EF7-9610-28F9A751239C}" type="presParOf" srcId="{573E21E3-361F-408A-ADB7-8E8088615F6E}" destId="{977EC881-19F1-4517-8906-DED0999D6FA3}" srcOrd="0" destOrd="0" presId="urn:microsoft.com/office/officeart/2008/layout/VerticalCurvedList"/>
    <dgm:cxn modelId="{79688D62-53F9-4034-A6F7-659B4DCAA5EF}" type="presParOf" srcId="{F22C66AC-8679-4FE2-B1E4-8802553CBEC1}" destId="{C9995C12-35AF-43F8-824A-717D36698FF4}" srcOrd="9" destOrd="0" presId="urn:microsoft.com/office/officeart/2008/layout/VerticalCurvedList"/>
    <dgm:cxn modelId="{88DBB799-10A3-452D-A139-3CB6FBFF71F8}" type="presParOf" srcId="{F22C66AC-8679-4FE2-B1E4-8802553CBEC1}" destId="{D4640F63-8251-40E2-B05A-0B01EB948D54}" srcOrd="10" destOrd="0" presId="urn:microsoft.com/office/officeart/2008/layout/VerticalCurvedList"/>
    <dgm:cxn modelId="{75760A08-8E0B-4EF3-8F7B-32FF9DBDC2B0}" type="presParOf" srcId="{D4640F63-8251-40E2-B05A-0B01EB948D54}" destId="{7F8C0B1C-EF1F-486E-9E85-DF66D94B457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2BEC7B-7C74-47AF-B4A7-997A3A7F6985}" type="doc">
      <dgm:prSet loTypeId="urn:microsoft.com/office/officeart/2008/layout/VerticalCurvedList" loCatId="list" qsTypeId="urn:microsoft.com/office/officeart/2005/8/quickstyle/simple1" qsCatId="simple" csTypeId="urn:microsoft.com/office/officeart/2005/8/colors/accent5_3" csCatId="accent5" phldr="1"/>
      <dgm:spPr/>
      <dgm:t>
        <a:bodyPr/>
        <a:lstStyle/>
        <a:p>
          <a:endParaRPr lang="nb-NO"/>
        </a:p>
      </dgm:t>
    </dgm:pt>
    <dgm:pt modelId="{7D023A44-0A80-4F84-B1F3-73FA4D08E267}">
      <dgm:prSet phldrT="[Tekst]"/>
      <dgm:spPr>
        <a:solidFill>
          <a:srgbClr val="3D67B1"/>
        </a:solidFill>
      </dgm:spPr>
      <dgm:t>
        <a:bodyPr/>
        <a:lstStyle/>
        <a:p>
          <a:r>
            <a:rPr lang="nb-NO" dirty="0"/>
            <a:t>Fysiske funksjonsnedsettelser</a:t>
          </a:r>
        </a:p>
      </dgm:t>
    </dgm:pt>
    <dgm:pt modelId="{EB2B70E9-356F-4F1B-96A4-EB5996358C0C}" type="parTrans" cxnId="{82786F03-EE53-4C85-81BD-FB0BB060336C}">
      <dgm:prSet/>
      <dgm:spPr/>
      <dgm:t>
        <a:bodyPr/>
        <a:lstStyle/>
        <a:p>
          <a:endParaRPr lang="nb-NO"/>
        </a:p>
      </dgm:t>
    </dgm:pt>
    <dgm:pt modelId="{25DFDFD2-EF3D-4BF5-BAD0-283E5D781C32}" type="sibTrans" cxnId="{82786F03-EE53-4C85-81BD-FB0BB060336C}">
      <dgm:prSet/>
      <dgm:spPr/>
      <dgm:t>
        <a:bodyPr/>
        <a:lstStyle/>
        <a:p>
          <a:endParaRPr lang="nb-NO"/>
        </a:p>
      </dgm:t>
    </dgm:pt>
    <dgm:pt modelId="{E1AB367E-3294-452C-93DE-A8B54B86D723}">
      <dgm:prSet phldrT="[Tekst]"/>
      <dgm:spPr>
        <a:solidFill>
          <a:srgbClr val="3D67B1"/>
        </a:solidFill>
      </dgm:spPr>
      <dgm:t>
        <a:bodyPr/>
        <a:lstStyle/>
        <a:p>
          <a:r>
            <a:rPr lang="nb-NO" dirty="0"/>
            <a:t>Afasi (språkvansker)</a:t>
          </a:r>
        </a:p>
      </dgm:t>
    </dgm:pt>
    <dgm:pt modelId="{9E9359F9-B3B7-4B23-9F07-E05E82C27E63}" type="parTrans" cxnId="{08777417-0EE6-4CCA-ADA5-CDFD3F333AF6}">
      <dgm:prSet/>
      <dgm:spPr/>
      <dgm:t>
        <a:bodyPr/>
        <a:lstStyle/>
        <a:p>
          <a:endParaRPr lang="nb-NO"/>
        </a:p>
      </dgm:t>
    </dgm:pt>
    <dgm:pt modelId="{EF0F06ED-3F41-42F2-9D62-C81B5C6D2DB5}" type="sibTrans" cxnId="{08777417-0EE6-4CCA-ADA5-CDFD3F333AF6}">
      <dgm:prSet/>
      <dgm:spPr/>
      <dgm:t>
        <a:bodyPr/>
        <a:lstStyle/>
        <a:p>
          <a:endParaRPr lang="nb-NO"/>
        </a:p>
      </dgm:t>
    </dgm:pt>
    <dgm:pt modelId="{C05414DB-C75D-40B8-88D6-8D3F3DDC17EA}">
      <dgm:prSet phldrT="[Tekst]"/>
      <dgm:spPr>
        <a:solidFill>
          <a:srgbClr val="9EADD8"/>
        </a:solidFill>
      </dgm:spPr>
      <dgm:t>
        <a:bodyPr/>
        <a:lstStyle/>
        <a:p>
          <a:r>
            <a:rPr lang="nb-NO" dirty="0" err="1"/>
            <a:t>Fatigue</a:t>
          </a:r>
          <a:r>
            <a:rPr lang="nb-NO" dirty="0"/>
            <a:t> (mental tretthet)</a:t>
          </a:r>
        </a:p>
      </dgm:t>
    </dgm:pt>
    <dgm:pt modelId="{467B9849-30A9-487E-997C-D44DF172E615}" type="parTrans" cxnId="{17669881-CFC4-40A7-9AE9-EF75EE4D16D8}">
      <dgm:prSet/>
      <dgm:spPr/>
      <dgm:t>
        <a:bodyPr/>
        <a:lstStyle/>
        <a:p>
          <a:endParaRPr lang="nb-NO"/>
        </a:p>
      </dgm:t>
    </dgm:pt>
    <dgm:pt modelId="{3C1F2240-EEAA-43A5-BE98-966D186D43A9}" type="sibTrans" cxnId="{17669881-CFC4-40A7-9AE9-EF75EE4D16D8}">
      <dgm:prSet/>
      <dgm:spPr/>
      <dgm:t>
        <a:bodyPr/>
        <a:lstStyle/>
        <a:p>
          <a:endParaRPr lang="nb-NO"/>
        </a:p>
      </dgm:t>
    </dgm:pt>
    <dgm:pt modelId="{2E2397C3-220D-4E2E-84E6-8F9AFB376FD8}">
      <dgm:prSet phldrT="[Tekst]"/>
      <dgm:spPr>
        <a:solidFill>
          <a:srgbClr val="9EADD8"/>
        </a:solidFill>
      </dgm:spPr>
      <dgm:t>
        <a:bodyPr/>
        <a:lstStyle/>
        <a:p>
          <a:r>
            <a:rPr lang="nb-NO" dirty="0"/>
            <a:t>Sosialkognitiv svikt</a:t>
          </a:r>
        </a:p>
      </dgm:t>
    </dgm:pt>
    <dgm:pt modelId="{1C00A322-AD6D-4E60-930B-00D83088D4E5}" type="parTrans" cxnId="{41B5C216-14B3-47F8-8534-0DEC229AB17F}">
      <dgm:prSet/>
      <dgm:spPr/>
      <dgm:t>
        <a:bodyPr/>
        <a:lstStyle/>
        <a:p>
          <a:endParaRPr lang="nb-NO"/>
        </a:p>
      </dgm:t>
    </dgm:pt>
    <dgm:pt modelId="{C8DAE667-C44D-4960-A10C-4F568FB04720}" type="sibTrans" cxnId="{41B5C216-14B3-47F8-8534-0DEC229AB17F}">
      <dgm:prSet/>
      <dgm:spPr/>
      <dgm:t>
        <a:bodyPr/>
        <a:lstStyle/>
        <a:p>
          <a:endParaRPr lang="nb-NO"/>
        </a:p>
      </dgm:t>
    </dgm:pt>
    <dgm:pt modelId="{BEF4DDD1-91EF-4188-A558-7A78B67120C1}">
      <dgm:prSet phldrT="[Tekst]"/>
      <dgm:spPr>
        <a:solidFill>
          <a:srgbClr val="9EADD8"/>
        </a:solidFill>
      </dgm:spPr>
      <dgm:t>
        <a:bodyPr/>
        <a:lstStyle/>
        <a:p>
          <a:r>
            <a:rPr lang="nb-NO" dirty="0"/>
            <a:t>Kognitiv svikt</a:t>
          </a:r>
        </a:p>
      </dgm:t>
    </dgm:pt>
    <dgm:pt modelId="{ABC25E70-6307-442B-8CF8-E1E5114F1EB2}" type="parTrans" cxnId="{2AD7920E-10DA-4670-B266-67C5E61723F9}">
      <dgm:prSet/>
      <dgm:spPr/>
      <dgm:t>
        <a:bodyPr/>
        <a:lstStyle/>
        <a:p>
          <a:endParaRPr lang="nb-NO"/>
        </a:p>
      </dgm:t>
    </dgm:pt>
    <dgm:pt modelId="{05EF3FDC-5734-41BC-8505-655B95582FF6}" type="sibTrans" cxnId="{2AD7920E-10DA-4670-B266-67C5E61723F9}">
      <dgm:prSet/>
      <dgm:spPr/>
      <dgm:t>
        <a:bodyPr/>
        <a:lstStyle/>
        <a:p>
          <a:endParaRPr lang="nb-NO"/>
        </a:p>
      </dgm:t>
    </dgm:pt>
    <dgm:pt modelId="{3D5A8015-68F4-4539-ADBF-F60F343EE904}" type="pres">
      <dgm:prSet presAssocID="{912BEC7B-7C74-47AF-B4A7-997A3A7F6985}" presName="Name0" presStyleCnt="0">
        <dgm:presLayoutVars>
          <dgm:chMax val="7"/>
          <dgm:chPref val="7"/>
          <dgm:dir/>
        </dgm:presLayoutVars>
      </dgm:prSet>
      <dgm:spPr/>
    </dgm:pt>
    <dgm:pt modelId="{F22C66AC-8679-4FE2-B1E4-8802553CBEC1}" type="pres">
      <dgm:prSet presAssocID="{912BEC7B-7C74-47AF-B4A7-997A3A7F6985}" presName="Name1" presStyleCnt="0"/>
      <dgm:spPr/>
    </dgm:pt>
    <dgm:pt modelId="{A0E9BA90-D43B-40E0-A77A-06F3F8B0DA19}" type="pres">
      <dgm:prSet presAssocID="{912BEC7B-7C74-47AF-B4A7-997A3A7F6985}" presName="cycle" presStyleCnt="0"/>
      <dgm:spPr/>
    </dgm:pt>
    <dgm:pt modelId="{FCCE56EE-240F-43A3-965D-6FE5F8989E6C}" type="pres">
      <dgm:prSet presAssocID="{912BEC7B-7C74-47AF-B4A7-997A3A7F6985}" presName="srcNode" presStyleLbl="node1" presStyleIdx="0" presStyleCnt="5"/>
      <dgm:spPr/>
    </dgm:pt>
    <dgm:pt modelId="{3CA9B7C6-DBB9-4108-9BE6-EA6693D3C77C}" type="pres">
      <dgm:prSet presAssocID="{912BEC7B-7C74-47AF-B4A7-997A3A7F6985}" presName="conn" presStyleLbl="parChTrans1D2" presStyleIdx="0" presStyleCnt="1"/>
      <dgm:spPr/>
    </dgm:pt>
    <dgm:pt modelId="{A570EF24-CDE8-4AD2-91F3-E0BF675AD57C}" type="pres">
      <dgm:prSet presAssocID="{912BEC7B-7C74-47AF-B4A7-997A3A7F6985}" presName="extraNode" presStyleLbl="node1" presStyleIdx="0" presStyleCnt="5"/>
      <dgm:spPr/>
    </dgm:pt>
    <dgm:pt modelId="{E19288B1-FB22-4A01-87AC-867DF2ACBC24}" type="pres">
      <dgm:prSet presAssocID="{912BEC7B-7C74-47AF-B4A7-997A3A7F6985}" presName="dstNode" presStyleLbl="node1" presStyleIdx="0" presStyleCnt="5"/>
      <dgm:spPr/>
    </dgm:pt>
    <dgm:pt modelId="{8D9BE29B-8D58-4533-AA37-BEC8F2435E1B}" type="pres">
      <dgm:prSet presAssocID="{7D023A44-0A80-4F84-B1F3-73FA4D08E267}" presName="text_1" presStyleLbl="node1" presStyleIdx="0" presStyleCnt="5">
        <dgm:presLayoutVars>
          <dgm:bulletEnabled val="1"/>
        </dgm:presLayoutVars>
      </dgm:prSet>
      <dgm:spPr/>
    </dgm:pt>
    <dgm:pt modelId="{C9613642-97E2-4369-8FC7-C305905B2CAF}" type="pres">
      <dgm:prSet presAssocID="{7D023A44-0A80-4F84-B1F3-73FA4D08E267}" presName="accent_1" presStyleCnt="0"/>
      <dgm:spPr/>
    </dgm:pt>
    <dgm:pt modelId="{985E7086-5C96-47A5-8754-D7CDED4FF0A2}" type="pres">
      <dgm:prSet presAssocID="{7D023A44-0A80-4F84-B1F3-73FA4D08E267}" presName="accentRepeatNode" presStyleLbl="solidFgAcc1" presStyleIdx="0" presStyleCnt="5"/>
      <dgm:spPr/>
    </dgm:pt>
    <dgm:pt modelId="{FC32EA59-3870-4361-8AA6-A5108663BD7C}" type="pres">
      <dgm:prSet presAssocID="{E1AB367E-3294-452C-93DE-A8B54B86D723}" presName="text_2" presStyleLbl="node1" presStyleIdx="1" presStyleCnt="5">
        <dgm:presLayoutVars>
          <dgm:bulletEnabled val="1"/>
        </dgm:presLayoutVars>
      </dgm:prSet>
      <dgm:spPr/>
    </dgm:pt>
    <dgm:pt modelId="{29633951-61BF-440D-B9E5-DE4FECAB21B0}" type="pres">
      <dgm:prSet presAssocID="{E1AB367E-3294-452C-93DE-A8B54B86D723}" presName="accent_2" presStyleCnt="0"/>
      <dgm:spPr/>
    </dgm:pt>
    <dgm:pt modelId="{2A1DED5A-5DF9-4EB8-B9BC-6464B2735834}" type="pres">
      <dgm:prSet presAssocID="{E1AB367E-3294-452C-93DE-A8B54B86D723}" presName="accentRepeatNode" presStyleLbl="solidFgAcc1" presStyleIdx="1" presStyleCnt="5"/>
      <dgm:spPr/>
    </dgm:pt>
    <dgm:pt modelId="{95BD8F04-D7E3-48DA-A109-7237733A7B2D}" type="pres">
      <dgm:prSet presAssocID="{C05414DB-C75D-40B8-88D6-8D3F3DDC17EA}" presName="text_3" presStyleLbl="node1" presStyleIdx="2" presStyleCnt="5">
        <dgm:presLayoutVars>
          <dgm:bulletEnabled val="1"/>
        </dgm:presLayoutVars>
      </dgm:prSet>
      <dgm:spPr/>
    </dgm:pt>
    <dgm:pt modelId="{4CE27F32-288F-4F68-A150-AE92ED8481D1}" type="pres">
      <dgm:prSet presAssocID="{C05414DB-C75D-40B8-88D6-8D3F3DDC17EA}" presName="accent_3" presStyleCnt="0"/>
      <dgm:spPr/>
    </dgm:pt>
    <dgm:pt modelId="{F3606A8D-07B8-4551-889A-32D2CAB7BBD7}" type="pres">
      <dgm:prSet presAssocID="{C05414DB-C75D-40B8-88D6-8D3F3DDC17EA}" presName="accentRepeatNode" presStyleLbl="solidFgAcc1" presStyleIdx="2" presStyleCnt="5"/>
      <dgm:spPr/>
    </dgm:pt>
    <dgm:pt modelId="{53BB5CFF-152C-4452-B107-3B24AD4F40F1}" type="pres">
      <dgm:prSet presAssocID="{BEF4DDD1-91EF-4188-A558-7A78B67120C1}" presName="text_4" presStyleLbl="node1" presStyleIdx="3" presStyleCnt="5">
        <dgm:presLayoutVars>
          <dgm:bulletEnabled val="1"/>
        </dgm:presLayoutVars>
      </dgm:prSet>
      <dgm:spPr/>
    </dgm:pt>
    <dgm:pt modelId="{573E21E3-361F-408A-ADB7-8E8088615F6E}" type="pres">
      <dgm:prSet presAssocID="{BEF4DDD1-91EF-4188-A558-7A78B67120C1}" presName="accent_4" presStyleCnt="0"/>
      <dgm:spPr/>
    </dgm:pt>
    <dgm:pt modelId="{977EC881-19F1-4517-8906-DED0999D6FA3}" type="pres">
      <dgm:prSet presAssocID="{BEF4DDD1-91EF-4188-A558-7A78B67120C1}" presName="accentRepeatNode" presStyleLbl="solidFgAcc1" presStyleIdx="3" presStyleCnt="5"/>
      <dgm:spPr/>
    </dgm:pt>
    <dgm:pt modelId="{C9995C12-35AF-43F8-824A-717D36698FF4}" type="pres">
      <dgm:prSet presAssocID="{2E2397C3-220D-4E2E-84E6-8F9AFB376FD8}" presName="text_5" presStyleLbl="node1" presStyleIdx="4" presStyleCnt="5">
        <dgm:presLayoutVars>
          <dgm:bulletEnabled val="1"/>
        </dgm:presLayoutVars>
      </dgm:prSet>
      <dgm:spPr/>
    </dgm:pt>
    <dgm:pt modelId="{D4640F63-8251-40E2-B05A-0B01EB948D54}" type="pres">
      <dgm:prSet presAssocID="{2E2397C3-220D-4E2E-84E6-8F9AFB376FD8}" presName="accent_5" presStyleCnt="0"/>
      <dgm:spPr/>
    </dgm:pt>
    <dgm:pt modelId="{7F8C0B1C-EF1F-486E-9E85-DF66D94B4576}" type="pres">
      <dgm:prSet presAssocID="{2E2397C3-220D-4E2E-84E6-8F9AFB376FD8}" presName="accentRepeatNode" presStyleLbl="solidFgAcc1" presStyleIdx="4" presStyleCnt="5"/>
      <dgm:spPr/>
    </dgm:pt>
  </dgm:ptLst>
  <dgm:cxnLst>
    <dgm:cxn modelId="{82786F03-EE53-4C85-81BD-FB0BB060336C}" srcId="{912BEC7B-7C74-47AF-B4A7-997A3A7F6985}" destId="{7D023A44-0A80-4F84-B1F3-73FA4D08E267}" srcOrd="0" destOrd="0" parTransId="{EB2B70E9-356F-4F1B-96A4-EB5996358C0C}" sibTransId="{25DFDFD2-EF3D-4BF5-BAD0-283E5D781C32}"/>
    <dgm:cxn modelId="{2F355204-F54B-4A03-B459-0DBFC4FE2673}" type="presOf" srcId="{7D023A44-0A80-4F84-B1F3-73FA4D08E267}" destId="{8D9BE29B-8D58-4533-AA37-BEC8F2435E1B}" srcOrd="0" destOrd="0" presId="urn:microsoft.com/office/officeart/2008/layout/VerticalCurvedList"/>
    <dgm:cxn modelId="{2AD7920E-10DA-4670-B266-67C5E61723F9}" srcId="{912BEC7B-7C74-47AF-B4A7-997A3A7F6985}" destId="{BEF4DDD1-91EF-4188-A558-7A78B67120C1}" srcOrd="3" destOrd="0" parTransId="{ABC25E70-6307-442B-8CF8-E1E5114F1EB2}" sibTransId="{05EF3FDC-5734-41BC-8505-655B95582FF6}"/>
    <dgm:cxn modelId="{41B5C216-14B3-47F8-8534-0DEC229AB17F}" srcId="{912BEC7B-7C74-47AF-B4A7-997A3A7F6985}" destId="{2E2397C3-220D-4E2E-84E6-8F9AFB376FD8}" srcOrd="4" destOrd="0" parTransId="{1C00A322-AD6D-4E60-930B-00D83088D4E5}" sibTransId="{C8DAE667-C44D-4960-A10C-4F568FB04720}"/>
    <dgm:cxn modelId="{08777417-0EE6-4CCA-ADA5-CDFD3F333AF6}" srcId="{912BEC7B-7C74-47AF-B4A7-997A3A7F6985}" destId="{E1AB367E-3294-452C-93DE-A8B54B86D723}" srcOrd="1" destOrd="0" parTransId="{9E9359F9-B3B7-4B23-9F07-E05E82C27E63}" sibTransId="{EF0F06ED-3F41-42F2-9D62-C81B5C6D2DB5}"/>
    <dgm:cxn modelId="{7C47072A-8F51-466E-9378-53CE935C245E}" type="presOf" srcId="{2E2397C3-220D-4E2E-84E6-8F9AFB376FD8}" destId="{C9995C12-35AF-43F8-824A-717D36698FF4}" srcOrd="0" destOrd="0" presId="urn:microsoft.com/office/officeart/2008/layout/VerticalCurvedList"/>
    <dgm:cxn modelId="{17669881-CFC4-40A7-9AE9-EF75EE4D16D8}" srcId="{912BEC7B-7C74-47AF-B4A7-997A3A7F6985}" destId="{C05414DB-C75D-40B8-88D6-8D3F3DDC17EA}" srcOrd="2" destOrd="0" parTransId="{467B9849-30A9-487E-997C-D44DF172E615}" sibTransId="{3C1F2240-EEAA-43A5-BE98-966D186D43A9}"/>
    <dgm:cxn modelId="{A26B3B85-AC03-4076-84F5-D03BD44E75CA}" type="presOf" srcId="{BEF4DDD1-91EF-4188-A558-7A78B67120C1}" destId="{53BB5CFF-152C-4452-B107-3B24AD4F40F1}" srcOrd="0" destOrd="0" presId="urn:microsoft.com/office/officeart/2008/layout/VerticalCurvedList"/>
    <dgm:cxn modelId="{20655D94-9B8C-4BBC-B88A-0AAB54816446}" type="presOf" srcId="{C05414DB-C75D-40B8-88D6-8D3F3DDC17EA}" destId="{95BD8F04-D7E3-48DA-A109-7237733A7B2D}" srcOrd="0" destOrd="0" presId="urn:microsoft.com/office/officeart/2008/layout/VerticalCurvedList"/>
    <dgm:cxn modelId="{F05CE6B1-017D-4C42-9AA9-F444AFF53A0F}" type="presOf" srcId="{E1AB367E-3294-452C-93DE-A8B54B86D723}" destId="{FC32EA59-3870-4361-8AA6-A5108663BD7C}" srcOrd="0" destOrd="0" presId="urn:microsoft.com/office/officeart/2008/layout/VerticalCurvedList"/>
    <dgm:cxn modelId="{79C524D7-81DF-4097-82F0-3A0E764E65FD}" type="presOf" srcId="{912BEC7B-7C74-47AF-B4A7-997A3A7F6985}" destId="{3D5A8015-68F4-4539-ADBF-F60F343EE904}" srcOrd="0" destOrd="0" presId="urn:microsoft.com/office/officeart/2008/layout/VerticalCurvedList"/>
    <dgm:cxn modelId="{FB2F67DB-2FFE-44EB-8C04-756A58D62C68}" type="presOf" srcId="{25DFDFD2-EF3D-4BF5-BAD0-283E5D781C32}" destId="{3CA9B7C6-DBB9-4108-9BE6-EA6693D3C77C}" srcOrd="0" destOrd="0" presId="urn:microsoft.com/office/officeart/2008/layout/VerticalCurvedList"/>
    <dgm:cxn modelId="{0AB67415-4DF7-456C-BBD9-378B656D2A4E}" type="presParOf" srcId="{3D5A8015-68F4-4539-ADBF-F60F343EE904}" destId="{F22C66AC-8679-4FE2-B1E4-8802553CBEC1}" srcOrd="0" destOrd="0" presId="urn:microsoft.com/office/officeart/2008/layout/VerticalCurvedList"/>
    <dgm:cxn modelId="{C8845641-41E3-4027-A3A5-463ACC8AF2A7}" type="presParOf" srcId="{F22C66AC-8679-4FE2-B1E4-8802553CBEC1}" destId="{A0E9BA90-D43B-40E0-A77A-06F3F8B0DA19}" srcOrd="0" destOrd="0" presId="urn:microsoft.com/office/officeart/2008/layout/VerticalCurvedList"/>
    <dgm:cxn modelId="{C8BE9B8A-3B5D-4C8E-8263-AF4066E5DC70}" type="presParOf" srcId="{A0E9BA90-D43B-40E0-A77A-06F3F8B0DA19}" destId="{FCCE56EE-240F-43A3-965D-6FE5F8989E6C}" srcOrd="0" destOrd="0" presId="urn:microsoft.com/office/officeart/2008/layout/VerticalCurvedList"/>
    <dgm:cxn modelId="{077C61BE-CC21-4FBA-8169-3DCD3397FA55}" type="presParOf" srcId="{A0E9BA90-D43B-40E0-A77A-06F3F8B0DA19}" destId="{3CA9B7C6-DBB9-4108-9BE6-EA6693D3C77C}" srcOrd="1" destOrd="0" presId="urn:microsoft.com/office/officeart/2008/layout/VerticalCurvedList"/>
    <dgm:cxn modelId="{468019B1-7190-4C85-8D2A-11BC9D6AEFD9}" type="presParOf" srcId="{A0E9BA90-D43B-40E0-A77A-06F3F8B0DA19}" destId="{A570EF24-CDE8-4AD2-91F3-E0BF675AD57C}" srcOrd="2" destOrd="0" presId="urn:microsoft.com/office/officeart/2008/layout/VerticalCurvedList"/>
    <dgm:cxn modelId="{E659AF75-F93B-4F70-BA8D-E77CDA27C38D}" type="presParOf" srcId="{A0E9BA90-D43B-40E0-A77A-06F3F8B0DA19}" destId="{E19288B1-FB22-4A01-87AC-867DF2ACBC24}" srcOrd="3" destOrd="0" presId="urn:microsoft.com/office/officeart/2008/layout/VerticalCurvedList"/>
    <dgm:cxn modelId="{AA7FF2C5-D4D4-40BF-B8D7-5BD52CD00399}" type="presParOf" srcId="{F22C66AC-8679-4FE2-B1E4-8802553CBEC1}" destId="{8D9BE29B-8D58-4533-AA37-BEC8F2435E1B}" srcOrd="1" destOrd="0" presId="urn:microsoft.com/office/officeart/2008/layout/VerticalCurvedList"/>
    <dgm:cxn modelId="{CA3AEF9A-F58C-4220-8236-77864DA9F219}" type="presParOf" srcId="{F22C66AC-8679-4FE2-B1E4-8802553CBEC1}" destId="{C9613642-97E2-4369-8FC7-C305905B2CAF}" srcOrd="2" destOrd="0" presId="urn:microsoft.com/office/officeart/2008/layout/VerticalCurvedList"/>
    <dgm:cxn modelId="{7DFF9553-00EE-455D-AEC2-10E1A80E79F8}" type="presParOf" srcId="{C9613642-97E2-4369-8FC7-C305905B2CAF}" destId="{985E7086-5C96-47A5-8754-D7CDED4FF0A2}" srcOrd="0" destOrd="0" presId="urn:microsoft.com/office/officeart/2008/layout/VerticalCurvedList"/>
    <dgm:cxn modelId="{105D6190-75D7-43CB-AE62-A6A1E3C43199}" type="presParOf" srcId="{F22C66AC-8679-4FE2-B1E4-8802553CBEC1}" destId="{FC32EA59-3870-4361-8AA6-A5108663BD7C}" srcOrd="3" destOrd="0" presId="urn:microsoft.com/office/officeart/2008/layout/VerticalCurvedList"/>
    <dgm:cxn modelId="{A0BE4A7A-FFE4-4933-B1D7-E2C62D1C20F9}" type="presParOf" srcId="{F22C66AC-8679-4FE2-B1E4-8802553CBEC1}" destId="{29633951-61BF-440D-B9E5-DE4FECAB21B0}" srcOrd="4" destOrd="0" presId="urn:microsoft.com/office/officeart/2008/layout/VerticalCurvedList"/>
    <dgm:cxn modelId="{E71766AE-9C78-4903-BB76-508815291DF1}" type="presParOf" srcId="{29633951-61BF-440D-B9E5-DE4FECAB21B0}" destId="{2A1DED5A-5DF9-4EB8-B9BC-6464B2735834}" srcOrd="0" destOrd="0" presId="urn:microsoft.com/office/officeart/2008/layout/VerticalCurvedList"/>
    <dgm:cxn modelId="{F1F832F5-AEDE-45A2-B78F-F104C0511B12}" type="presParOf" srcId="{F22C66AC-8679-4FE2-B1E4-8802553CBEC1}" destId="{95BD8F04-D7E3-48DA-A109-7237733A7B2D}" srcOrd="5" destOrd="0" presId="urn:microsoft.com/office/officeart/2008/layout/VerticalCurvedList"/>
    <dgm:cxn modelId="{3C11D025-ECAC-4719-A1FB-285D4D0079B0}" type="presParOf" srcId="{F22C66AC-8679-4FE2-B1E4-8802553CBEC1}" destId="{4CE27F32-288F-4F68-A150-AE92ED8481D1}" srcOrd="6" destOrd="0" presId="urn:microsoft.com/office/officeart/2008/layout/VerticalCurvedList"/>
    <dgm:cxn modelId="{49484C73-F97E-43B0-AD3E-95657D217A72}" type="presParOf" srcId="{4CE27F32-288F-4F68-A150-AE92ED8481D1}" destId="{F3606A8D-07B8-4551-889A-32D2CAB7BBD7}" srcOrd="0" destOrd="0" presId="urn:microsoft.com/office/officeart/2008/layout/VerticalCurvedList"/>
    <dgm:cxn modelId="{CD93A842-E319-4ADE-8268-FD1CA650794B}" type="presParOf" srcId="{F22C66AC-8679-4FE2-B1E4-8802553CBEC1}" destId="{53BB5CFF-152C-4452-B107-3B24AD4F40F1}" srcOrd="7" destOrd="0" presId="urn:microsoft.com/office/officeart/2008/layout/VerticalCurvedList"/>
    <dgm:cxn modelId="{4ACBE672-778E-447C-BCBB-6A731A9035A3}" type="presParOf" srcId="{F22C66AC-8679-4FE2-B1E4-8802553CBEC1}" destId="{573E21E3-361F-408A-ADB7-8E8088615F6E}" srcOrd="8" destOrd="0" presId="urn:microsoft.com/office/officeart/2008/layout/VerticalCurvedList"/>
    <dgm:cxn modelId="{14AD54F2-554B-4EF7-9610-28F9A751239C}" type="presParOf" srcId="{573E21E3-361F-408A-ADB7-8E8088615F6E}" destId="{977EC881-19F1-4517-8906-DED0999D6FA3}" srcOrd="0" destOrd="0" presId="urn:microsoft.com/office/officeart/2008/layout/VerticalCurvedList"/>
    <dgm:cxn modelId="{79688D62-53F9-4034-A6F7-659B4DCAA5EF}" type="presParOf" srcId="{F22C66AC-8679-4FE2-B1E4-8802553CBEC1}" destId="{C9995C12-35AF-43F8-824A-717D36698FF4}" srcOrd="9" destOrd="0" presId="urn:microsoft.com/office/officeart/2008/layout/VerticalCurvedList"/>
    <dgm:cxn modelId="{88DBB799-10A3-452D-A139-3CB6FBFF71F8}" type="presParOf" srcId="{F22C66AC-8679-4FE2-B1E4-8802553CBEC1}" destId="{D4640F63-8251-40E2-B05A-0B01EB948D54}" srcOrd="10" destOrd="0" presId="urn:microsoft.com/office/officeart/2008/layout/VerticalCurvedList"/>
    <dgm:cxn modelId="{75760A08-8E0B-4EF3-8F7B-32FF9DBDC2B0}" type="presParOf" srcId="{D4640F63-8251-40E2-B05A-0B01EB948D54}" destId="{7F8C0B1C-EF1F-486E-9E85-DF66D94B457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AB555B-FF81-476F-BE7C-FADB7A18240A}">
      <dsp:nvSpPr>
        <dsp:cNvPr id="0" name=""/>
        <dsp:cNvSpPr/>
      </dsp:nvSpPr>
      <dsp:spPr>
        <a:xfrm rot="10800000">
          <a:off x="902564" y="419"/>
          <a:ext cx="9716946" cy="94801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047" tIns="110490" rIns="206248" bIns="110490" numCol="1" spcCol="1270" anchor="ctr" anchorCtr="0">
          <a:noAutofit/>
        </a:bodyPr>
        <a:lstStyle/>
        <a:p>
          <a:pPr marL="0" lvl="0" indent="0" algn="ctr" defTabSz="1289050">
            <a:lnSpc>
              <a:spcPct val="90000"/>
            </a:lnSpc>
            <a:spcBef>
              <a:spcPct val="0"/>
            </a:spcBef>
            <a:spcAft>
              <a:spcPct val="35000"/>
            </a:spcAft>
            <a:buNone/>
          </a:pPr>
          <a:r>
            <a:rPr lang="nb-NO" sz="2900" kern="1200" dirty="0"/>
            <a:t>Sosial deltagelse og arbeid: et samfunnsperspektiv</a:t>
          </a:r>
        </a:p>
      </dsp:txBody>
      <dsp:txXfrm rot="10800000">
        <a:off x="1139567" y="419"/>
        <a:ext cx="9479943" cy="948011"/>
      </dsp:txXfrm>
    </dsp:sp>
    <dsp:sp modelId="{94025F72-54BC-4384-B6E7-00803FF04359}">
      <dsp:nvSpPr>
        <dsp:cNvPr id="0" name=""/>
        <dsp:cNvSpPr/>
      </dsp:nvSpPr>
      <dsp:spPr>
        <a:xfrm>
          <a:off x="773402" y="419"/>
          <a:ext cx="948011" cy="94801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7218D0-DEFF-4C8F-992B-EAC599246184}">
      <dsp:nvSpPr>
        <dsp:cNvPr id="0" name=""/>
        <dsp:cNvSpPr/>
      </dsp:nvSpPr>
      <dsp:spPr>
        <a:xfrm rot="10800000">
          <a:off x="902564" y="1231419"/>
          <a:ext cx="9716946" cy="94801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047" tIns="106680" rIns="199136" bIns="106680" numCol="1" spcCol="1270" anchor="ctr" anchorCtr="0">
          <a:noAutofit/>
        </a:bodyPr>
        <a:lstStyle/>
        <a:p>
          <a:pPr marL="0" lvl="0" indent="0" algn="ctr" defTabSz="1244600">
            <a:lnSpc>
              <a:spcPct val="90000"/>
            </a:lnSpc>
            <a:spcBef>
              <a:spcPct val="0"/>
            </a:spcBef>
            <a:spcAft>
              <a:spcPct val="35000"/>
            </a:spcAft>
            <a:buNone/>
          </a:pPr>
          <a:r>
            <a:rPr lang="nb-NO" sz="2800" kern="1200" dirty="0"/>
            <a:t>Sosial deltagelse og arbeid: et rehabiliteringsperspektiv</a:t>
          </a:r>
        </a:p>
      </dsp:txBody>
      <dsp:txXfrm rot="10800000">
        <a:off x="1139567" y="1231419"/>
        <a:ext cx="9479943" cy="948011"/>
      </dsp:txXfrm>
    </dsp:sp>
    <dsp:sp modelId="{B195B3E8-EA8F-41D9-AE64-19AD0747D787}">
      <dsp:nvSpPr>
        <dsp:cNvPr id="0" name=""/>
        <dsp:cNvSpPr/>
      </dsp:nvSpPr>
      <dsp:spPr>
        <a:xfrm>
          <a:off x="773402" y="1231419"/>
          <a:ext cx="948011" cy="94801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A629AE-0987-4579-8B9C-749BCAE029F9}">
      <dsp:nvSpPr>
        <dsp:cNvPr id="0" name=""/>
        <dsp:cNvSpPr/>
      </dsp:nvSpPr>
      <dsp:spPr>
        <a:xfrm rot="10800000">
          <a:off x="902564" y="2462419"/>
          <a:ext cx="9716946" cy="94801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047" tIns="106680" rIns="199136" bIns="106680" numCol="1" spcCol="1270" anchor="ctr" anchorCtr="0">
          <a:noAutofit/>
        </a:bodyPr>
        <a:lstStyle/>
        <a:p>
          <a:pPr marL="0" lvl="0" indent="0" algn="ctr" defTabSz="1244600">
            <a:lnSpc>
              <a:spcPct val="90000"/>
            </a:lnSpc>
            <a:spcBef>
              <a:spcPct val="0"/>
            </a:spcBef>
            <a:spcAft>
              <a:spcPct val="35000"/>
            </a:spcAft>
            <a:buNone/>
          </a:pPr>
          <a:r>
            <a:rPr lang="nb-NO" sz="2800" kern="1200" dirty="0"/>
            <a:t>Årsaker til sosialt utenforskap i arbeidslivet etter TBI</a:t>
          </a:r>
        </a:p>
      </dsp:txBody>
      <dsp:txXfrm rot="10800000">
        <a:off x="1139567" y="2462419"/>
        <a:ext cx="9479943" cy="948011"/>
      </dsp:txXfrm>
    </dsp:sp>
    <dsp:sp modelId="{DA614CD2-69D7-4DA3-A469-50B7B08D0F75}">
      <dsp:nvSpPr>
        <dsp:cNvPr id="0" name=""/>
        <dsp:cNvSpPr/>
      </dsp:nvSpPr>
      <dsp:spPr>
        <a:xfrm>
          <a:off x="773402" y="2462419"/>
          <a:ext cx="948011" cy="94801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8F9A25-32A1-4A9C-8D2C-3680FD33BE6C}">
      <dsp:nvSpPr>
        <dsp:cNvPr id="0" name=""/>
        <dsp:cNvSpPr/>
      </dsp:nvSpPr>
      <dsp:spPr>
        <a:xfrm rot="10800000">
          <a:off x="902564" y="3693419"/>
          <a:ext cx="9716946" cy="94801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047" tIns="106680" rIns="199136" bIns="106680" numCol="1" spcCol="1270" anchor="ctr" anchorCtr="0">
          <a:noAutofit/>
        </a:bodyPr>
        <a:lstStyle/>
        <a:p>
          <a:pPr marL="0" lvl="0" indent="0" algn="ctr" defTabSz="1244600">
            <a:lnSpc>
              <a:spcPct val="90000"/>
            </a:lnSpc>
            <a:spcBef>
              <a:spcPct val="0"/>
            </a:spcBef>
            <a:spcAft>
              <a:spcPct val="35000"/>
            </a:spcAft>
            <a:buNone/>
          </a:pPr>
          <a:r>
            <a:rPr lang="nb-NO" sz="2800" kern="1200" dirty="0"/>
            <a:t>Tiltak</a:t>
          </a:r>
        </a:p>
      </dsp:txBody>
      <dsp:txXfrm rot="10800000">
        <a:off x="1139567" y="3693419"/>
        <a:ext cx="9479943" cy="948011"/>
      </dsp:txXfrm>
    </dsp:sp>
    <dsp:sp modelId="{A57F05DE-839B-4CC6-8FB6-2DD05D202D6D}">
      <dsp:nvSpPr>
        <dsp:cNvPr id="0" name=""/>
        <dsp:cNvSpPr/>
      </dsp:nvSpPr>
      <dsp:spPr>
        <a:xfrm>
          <a:off x="773402" y="3693419"/>
          <a:ext cx="948011" cy="94801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9B7C6-DBB9-4108-9BE6-EA6693D3C77C}">
      <dsp:nvSpPr>
        <dsp:cNvPr id="0" name=""/>
        <dsp:cNvSpPr/>
      </dsp:nvSpPr>
      <dsp:spPr>
        <a:xfrm>
          <a:off x="-5147964" y="-788574"/>
          <a:ext cx="6130487" cy="6130487"/>
        </a:xfrm>
        <a:prstGeom prst="blockArc">
          <a:avLst>
            <a:gd name="adj1" fmla="val 18900000"/>
            <a:gd name="adj2" fmla="val 2700000"/>
            <a:gd name="adj3" fmla="val 352"/>
          </a:avLst>
        </a:pr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9BE29B-8D58-4533-AA37-BEC8F2435E1B}">
      <dsp:nvSpPr>
        <dsp:cNvPr id="0" name=""/>
        <dsp:cNvSpPr/>
      </dsp:nvSpPr>
      <dsp:spPr>
        <a:xfrm>
          <a:off x="429756" y="284492"/>
          <a:ext cx="9903185" cy="569349"/>
        </a:xfrm>
        <a:prstGeom prst="rect">
          <a:avLst/>
        </a:prstGeom>
        <a:solidFill>
          <a:srgbClr val="3D67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Fysiske funksjonsnedsettelser</a:t>
          </a:r>
        </a:p>
      </dsp:txBody>
      <dsp:txXfrm>
        <a:off x="429756" y="284492"/>
        <a:ext cx="9903185" cy="569349"/>
      </dsp:txXfrm>
    </dsp:sp>
    <dsp:sp modelId="{985E7086-5C96-47A5-8754-D7CDED4FF0A2}">
      <dsp:nvSpPr>
        <dsp:cNvPr id="0" name=""/>
        <dsp:cNvSpPr/>
      </dsp:nvSpPr>
      <dsp:spPr>
        <a:xfrm>
          <a:off x="73912" y="213323"/>
          <a:ext cx="711686" cy="711686"/>
        </a:xfrm>
        <a:prstGeom prst="ellipse">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32EA59-3870-4361-8AA6-A5108663BD7C}">
      <dsp:nvSpPr>
        <dsp:cNvPr id="0" name=""/>
        <dsp:cNvSpPr/>
      </dsp:nvSpPr>
      <dsp:spPr>
        <a:xfrm>
          <a:off x="837735" y="1138243"/>
          <a:ext cx="9495206" cy="569349"/>
        </a:xfrm>
        <a:prstGeom prst="rect">
          <a:avLst/>
        </a:prstGeom>
        <a:solidFill>
          <a:srgbClr val="3D67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Afasi (språkvansker)</a:t>
          </a:r>
        </a:p>
      </dsp:txBody>
      <dsp:txXfrm>
        <a:off x="837735" y="1138243"/>
        <a:ext cx="9495206" cy="569349"/>
      </dsp:txXfrm>
    </dsp:sp>
    <dsp:sp modelId="{2A1DED5A-5DF9-4EB8-B9BC-6464B2735834}">
      <dsp:nvSpPr>
        <dsp:cNvPr id="0" name=""/>
        <dsp:cNvSpPr/>
      </dsp:nvSpPr>
      <dsp:spPr>
        <a:xfrm>
          <a:off x="481891" y="1067074"/>
          <a:ext cx="711686" cy="711686"/>
        </a:xfrm>
        <a:prstGeom prst="ellipse">
          <a:avLst/>
        </a:prstGeom>
        <a:solidFill>
          <a:schemeClr val="lt1">
            <a:hueOff val="0"/>
            <a:satOff val="0"/>
            <a:lumOff val="0"/>
            <a:alphaOff val="0"/>
          </a:schemeClr>
        </a:solidFill>
        <a:ln w="12700" cap="flat" cmpd="sng" algn="ctr">
          <a:solidFill>
            <a:schemeClr val="accent5">
              <a:shade val="80000"/>
              <a:hueOff val="32750"/>
              <a:satOff val="-894"/>
              <a:lumOff val="64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BD8F04-D7E3-48DA-A109-7237733A7B2D}">
      <dsp:nvSpPr>
        <dsp:cNvPr id="0" name=""/>
        <dsp:cNvSpPr/>
      </dsp:nvSpPr>
      <dsp:spPr>
        <a:xfrm>
          <a:off x="962952" y="1991994"/>
          <a:ext cx="9369989"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err="1"/>
            <a:t>Fatigue</a:t>
          </a:r>
          <a:r>
            <a:rPr lang="nb-NO" sz="2800" kern="1200" dirty="0"/>
            <a:t> (mental tretthet)</a:t>
          </a:r>
        </a:p>
      </dsp:txBody>
      <dsp:txXfrm>
        <a:off x="962952" y="1991994"/>
        <a:ext cx="9369989" cy="569349"/>
      </dsp:txXfrm>
    </dsp:sp>
    <dsp:sp modelId="{F3606A8D-07B8-4551-889A-32D2CAB7BBD7}">
      <dsp:nvSpPr>
        <dsp:cNvPr id="0" name=""/>
        <dsp:cNvSpPr/>
      </dsp:nvSpPr>
      <dsp:spPr>
        <a:xfrm>
          <a:off x="607108" y="1920826"/>
          <a:ext cx="711686" cy="711686"/>
        </a:xfrm>
        <a:prstGeom prst="ellipse">
          <a:avLst/>
        </a:prstGeom>
        <a:solidFill>
          <a:schemeClr val="lt1">
            <a:hueOff val="0"/>
            <a:satOff val="0"/>
            <a:lumOff val="0"/>
            <a:alphaOff val="0"/>
          </a:schemeClr>
        </a:solidFill>
        <a:ln w="12700" cap="flat" cmpd="sng" algn="ctr">
          <a:solidFill>
            <a:schemeClr val="accent5">
              <a:shade val="80000"/>
              <a:hueOff val="65500"/>
              <a:satOff val="-1788"/>
              <a:lumOff val="1291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BB5CFF-152C-4452-B107-3B24AD4F40F1}">
      <dsp:nvSpPr>
        <dsp:cNvPr id="0" name=""/>
        <dsp:cNvSpPr/>
      </dsp:nvSpPr>
      <dsp:spPr>
        <a:xfrm>
          <a:off x="837735" y="2845745"/>
          <a:ext cx="9495206"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Kognitiv svikt</a:t>
          </a:r>
        </a:p>
      </dsp:txBody>
      <dsp:txXfrm>
        <a:off x="837735" y="2845745"/>
        <a:ext cx="9495206" cy="569349"/>
      </dsp:txXfrm>
    </dsp:sp>
    <dsp:sp modelId="{977EC881-19F1-4517-8906-DED0999D6FA3}">
      <dsp:nvSpPr>
        <dsp:cNvPr id="0" name=""/>
        <dsp:cNvSpPr/>
      </dsp:nvSpPr>
      <dsp:spPr>
        <a:xfrm>
          <a:off x="481891" y="2774577"/>
          <a:ext cx="711686" cy="711686"/>
        </a:xfrm>
        <a:prstGeom prst="ellipse">
          <a:avLst/>
        </a:prstGeom>
        <a:solidFill>
          <a:schemeClr val="lt1">
            <a:hueOff val="0"/>
            <a:satOff val="0"/>
            <a:lumOff val="0"/>
            <a:alphaOff val="0"/>
          </a:schemeClr>
        </a:solidFill>
        <a:ln w="12700" cap="flat" cmpd="sng" algn="ctr">
          <a:solidFill>
            <a:schemeClr val="accent5">
              <a:shade val="80000"/>
              <a:hueOff val="98249"/>
              <a:satOff val="-2682"/>
              <a:lumOff val="193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995C12-35AF-43F8-824A-717D36698FF4}">
      <dsp:nvSpPr>
        <dsp:cNvPr id="0" name=""/>
        <dsp:cNvSpPr/>
      </dsp:nvSpPr>
      <dsp:spPr>
        <a:xfrm>
          <a:off x="429756" y="3699496"/>
          <a:ext cx="9903185"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Sosialkognitiv svikt</a:t>
          </a:r>
        </a:p>
      </dsp:txBody>
      <dsp:txXfrm>
        <a:off x="429756" y="3699496"/>
        <a:ext cx="9903185" cy="569349"/>
      </dsp:txXfrm>
    </dsp:sp>
    <dsp:sp modelId="{7F8C0B1C-EF1F-486E-9E85-DF66D94B4576}">
      <dsp:nvSpPr>
        <dsp:cNvPr id="0" name=""/>
        <dsp:cNvSpPr/>
      </dsp:nvSpPr>
      <dsp:spPr>
        <a:xfrm>
          <a:off x="73912" y="3628328"/>
          <a:ext cx="711686" cy="711686"/>
        </a:xfrm>
        <a:prstGeom prst="ellipse">
          <a:avLst/>
        </a:prstGeom>
        <a:solidFill>
          <a:schemeClr val="lt1">
            <a:hueOff val="0"/>
            <a:satOff val="0"/>
            <a:lumOff val="0"/>
            <a:alphaOff val="0"/>
          </a:schemeClr>
        </a:solidFill>
        <a:ln w="12700" cap="flat" cmpd="sng" algn="ctr">
          <a:solidFill>
            <a:schemeClr val="accent5">
              <a:shade val="80000"/>
              <a:hueOff val="130999"/>
              <a:satOff val="-3576"/>
              <a:lumOff val="2582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9B7C6-DBB9-4108-9BE6-EA6693D3C77C}">
      <dsp:nvSpPr>
        <dsp:cNvPr id="0" name=""/>
        <dsp:cNvSpPr/>
      </dsp:nvSpPr>
      <dsp:spPr>
        <a:xfrm>
          <a:off x="-5147964" y="-788574"/>
          <a:ext cx="6130487" cy="6130487"/>
        </a:xfrm>
        <a:prstGeom prst="blockArc">
          <a:avLst>
            <a:gd name="adj1" fmla="val 18900000"/>
            <a:gd name="adj2" fmla="val 2700000"/>
            <a:gd name="adj3" fmla="val 352"/>
          </a:avLst>
        </a:pr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9BE29B-8D58-4533-AA37-BEC8F2435E1B}">
      <dsp:nvSpPr>
        <dsp:cNvPr id="0" name=""/>
        <dsp:cNvSpPr/>
      </dsp:nvSpPr>
      <dsp:spPr>
        <a:xfrm>
          <a:off x="429756" y="284492"/>
          <a:ext cx="9903185" cy="569349"/>
        </a:xfrm>
        <a:prstGeom prst="rect">
          <a:avLst/>
        </a:prstGeom>
        <a:solidFill>
          <a:srgbClr val="3D67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Fysiske funksjonsnedsettelser</a:t>
          </a:r>
        </a:p>
      </dsp:txBody>
      <dsp:txXfrm>
        <a:off x="429756" y="284492"/>
        <a:ext cx="9903185" cy="569349"/>
      </dsp:txXfrm>
    </dsp:sp>
    <dsp:sp modelId="{985E7086-5C96-47A5-8754-D7CDED4FF0A2}">
      <dsp:nvSpPr>
        <dsp:cNvPr id="0" name=""/>
        <dsp:cNvSpPr/>
      </dsp:nvSpPr>
      <dsp:spPr>
        <a:xfrm>
          <a:off x="73912" y="213323"/>
          <a:ext cx="711686" cy="711686"/>
        </a:xfrm>
        <a:prstGeom prst="ellipse">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32EA59-3870-4361-8AA6-A5108663BD7C}">
      <dsp:nvSpPr>
        <dsp:cNvPr id="0" name=""/>
        <dsp:cNvSpPr/>
      </dsp:nvSpPr>
      <dsp:spPr>
        <a:xfrm>
          <a:off x="837735" y="1138243"/>
          <a:ext cx="9495206" cy="569349"/>
        </a:xfrm>
        <a:prstGeom prst="rect">
          <a:avLst/>
        </a:prstGeom>
        <a:solidFill>
          <a:srgbClr val="3D67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Afasi (språkvansker)</a:t>
          </a:r>
        </a:p>
      </dsp:txBody>
      <dsp:txXfrm>
        <a:off x="837735" y="1138243"/>
        <a:ext cx="9495206" cy="569349"/>
      </dsp:txXfrm>
    </dsp:sp>
    <dsp:sp modelId="{2A1DED5A-5DF9-4EB8-B9BC-6464B2735834}">
      <dsp:nvSpPr>
        <dsp:cNvPr id="0" name=""/>
        <dsp:cNvSpPr/>
      </dsp:nvSpPr>
      <dsp:spPr>
        <a:xfrm>
          <a:off x="481891" y="1067074"/>
          <a:ext cx="711686" cy="711686"/>
        </a:xfrm>
        <a:prstGeom prst="ellipse">
          <a:avLst/>
        </a:prstGeom>
        <a:solidFill>
          <a:schemeClr val="lt1">
            <a:hueOff val="0"/>
            <a:satOff val="0"/>
            <a:lumOff val="0"/>
            <a:alphaOff val="0"/>
          </a:schemeClr>
        </a:solidFill>
        <a:ln w="12700" cap="flat" cmpd="sng" algn="ctr">
          <a:solidFill>
            <a:schemeClr val="accent5">
              <a:shade val="80000"/>
              <a:hueOff val="32750"/>
              <a:satOff val="-894"/>
              <a:lumOff val="64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BD8F04-D7E3-48DA-A109-7237733A7B2D}">
      <dsp:nvSpPr>
        <dsp:cNvPr id="0" name=""/>
        <dsp:cNvSpPr/>
      </dsp:nvSpPr>
      <dsp:spPr>
        <a:xfrm>
          <a:off x="962952" y="1991994"/>
          <a:ext cx="9369989"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err="1"/>
            <a:t>Fatigue</a:t>
          </a:r>
          <a:r>
            <a:rPr lang="nb-NO" sz="2800" kern="1200" dirty="0"/>
            <a:t> (mental tretthet)</a:t>
          </a:r>
        </a:p>
      </dsp:txBody>
      <dsp:txXfrm>
        <a:off x="962952" y="1991994"/>
        <a:ext cx="9369989" cy="569349"/>
      </dsp:txXfrm>
    </dsp:sp>
    <dsp:sp modelId="{F3606A8D-07B8-4551-889A-32D2CAB7BBD7}">
      <dsp:nvSpPr>
        <dsp:cNvPr id="0" name=""/>
        <dsp:cNvSpPr/>
      </dsp:nvSpPr>
      <dsp:spPr>
        <a:xfrm>
          <a:off x="607108" y="1920826"/>
          <a:ext cx="711686" cy="711686"/>
        </a:xfrm>
        <a:prstGeom prst="ellipse">
          <a:avLst/>
        </a:prstGeom>
        <a:solidFill>
          <a:schemeClr val="lt1">
            <a:hueOff val="0"/>
            <a:satOff val="0"/>
            <a:lumOff val="0"/>
            <a:alphaOff val="0"/>
          </a:schemeClr>
        </a:solidFill>
        <a:ln w="12700" cap="flat" cmpd="sng" algn="ctr">
          <a:solidFill>
            <a:schemeClr val="accent5">
              <a:shade val="80000"/>
              <a:hueOff val="65500"/>
              <a:satOff val="-1788"/>
              <a:lumOff val="1291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BB5CFF-152C-4452-B107-3B24AD4F40F1}">
      <dsp:nvSpPr>
        <dsp:cNvPr id="0" name=""/>
        <dsp:cNvSpPr/>
      </dsp:nvSpPr>
      <dsp:spPr>
        <a:xfrm>
          <a:off x="837735" y="2845745"/>
          <a:ext cx="9495206"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Kognitiv svikt</a:t>
          </a:r>
        </a:p>
      </dsp:txBody>
      <dsp:txXfrm>
        <a:off x="837735" y="2845745"/>
        <a:ext cx="9495206" cy="569349"/>
      </dsp:txXfrm>
    </dsp:sp>
    <dsp:sp modelId="{977EC881-19F1-4517-8906-DED0999D6FA3}">
      <dsp:nvSpPr>
        <dsp:cNvPr id="0" name=""/>
        <dsp:cNvSpPr/>
      </dsp:nvSpPr>
      <dsp:spPr>
        <a:xfrm>
          <a:off x="481891" y="2774577"/>
          <a:ext cx="711686" cy="711686"/>
        </a:xfrm>
        <a:prstGeom prst="ellipse">
          <a:avLst/>
        </a:prstGeom>
        <a:solidFill>
          <a:schemeClr val="lt1">
            <a:hueOff val="0"/>
            <a:satOff val="0"/>
            <a:lumOff val="0"/>
            <a:alphaOff val="0"/>
          </a:schemeClr>
        </a:solidFill>
        <a:ln w="12700" cap="flat" cmpd="sng" algn="ctr">
          <a:solidFill>
            <a:schemeClr val="accent5">
              <a:shade val="80000"/>
              <a:hueOff val="98249"/>
              <a:satOff val="-2682"/>
              <a:lumOff val="193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995C12-35AF-43F8-824A-717D36698FF4}">
      <dsp:nvSpPr>
        <dsp:cNvPr id="0" name=""/>
        <dsp:cNvSpPr/>
      </dsp:nvSpPr>
      <dsp:spPr>
        <a:xfrm>
          <a:off x="429756" y="3699496"/>
          <a:ext cx="9903185"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Sosialkognitiv svikt</a:t>
          </a:r>
        </a:p>
      </dsp:txBody>
      <dsp:txXfrm>
        <a:off x="429756" y="3699496"/>
        <a:ext cx="9903185" cy="569349"/>
      </dsp:txXfrm>
    </dsp:sp>
    <dsp:sp modelId="{7F8C0B1C-EF1F-486E-9E85-DF66D94B4576}">
      <dsp:nvSpPr>
        <dsp:cNvPr id="0" name=""/>
        <dsp:cNvSpPr/>
      </dsp:nvSpPr>
      <dsp:spPr>
        <a:xfrm>
          <a:off x="73912" y="3628328"/>
          <a:ext cx="711686" cy="711686"/>
        </a:xfrm>
        <a:prstGeom prst="ellipse">
          <a:avLst/>
        </a:prstGeom>
        <a:solidFill>
          <a:schemeClr val="lt1">
            <a:hueOff val="0"/>
            <a:satOff val="0"/>
            <a:lumOff val="0"/>
            <a:alphaOff val="0"/>
          </a:schemeClr>
        </a:solidFill>
        <a:ln w="12700" cap="flat" cmpd="sng" algn="ctr">
          <a:solidFill>
            <a:schemeClr val="accent5">
              <a:shade val="80000"/>
              <a:hueOff val="130999"/>
              <a:satOff val="-3576"/>
              <a:lumOff val="2582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9B7C6-DBB9-4108-9BE6-EA6693D3C77C}">
      <dsp:nvSpPr>
        <dsp:cNvPr id="0" name=""/>
        <dsp:cNvSpPr/>
      </dsp:nvSpPr>
      <dsp:spPr>
        <a:xfrm>
          <a:off x="-5147964" y="-788574"/>
          <a:ext cx="6130487" cy="6130487"/>
        </a:xfrm>
        <a:prstGeom prst="blockArc">
          <a:avLst>
            <a:gd name="adj1" fmla="val 18900000"/>
            <a:gd name="adj2" fmla="val 2700000"/>
            <a:gd name="adj3" fmla="val 352"/>
          </a:avLst>
        </a:pr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9BE29B-8D58-4533-AA37-BEC8F2435E1B}">
      <dsp:nvSpPr>
        <dsp:cNvPr id="0" name=""/>
        <dsp:cNvSpPr/>
      </dsp:nvSpPr>
      <dsp:spPr>
        <a:xfrm>
          <a:off x="429756" y="284492"/>
          <a:ext cx="9903185" cy="569349"/>
        </a:xfrm>
        <a:prstGeom prst="rect">
          <a:avLst/>
        </a:prstGeom>
        <a:solidFill>
          <a:srgbClr val="3D67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Fysiske funksjonsnedsettelser</a:t>
          </a:r>
        </a:p>
      </dsp:txBody>
      <dsp:txXfrm>
        <a:off x="429756" y="284492"/>
        <a:ext cx="9903185" cy="569349"/>
      </dsp:txXfrm>
    </dsp:sp>
    <dsp:sp modelId="{985E7086-5C96-47A5-8754-D7CDED4FF0A2}">
      <dsp:nvSpPr>
        <dsp:cNvPr id="0" name=""/>
        <dsp:cNvSpPr/>
      </dsp:nvSpPr>
      <dsp:spPr>
        <a:xfrm>
          <a:off x="73912" y="213323"/>
          <a:ext cx="711686" cy="711686"/>
        </a:xfrm>
        <a:prstGeom prst="ellipse">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32EA59-3870-4361-8AA6-A5108663BD7C}">
      <dsp:nvSpPr>
        <dsp:cNvPr id="0" name=""/>
        <dsp:cNvSpPr/>
      </dsp:nvSpPr>
      <dsp:spPr>
        <a:xfrm>
          <a:off x="837735" y="1138243"/>
          <a:ext cx="9495206" cy="569349"/>
        </a:xfrm>
        <a:prstGeom prst="rect">
          <a:avLst/>
        </a:prstGeom>
        <a:solidFill>
          <a:srgbClr val="3D67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Afasi (språkvansker)</a:t>
          </a:r>
        </a:p>
      </dsp:txBody>
      <dsp:txXfrm>
        <a:off x="837735" y="1138243"/>
        <a:ext cx="9495206" cy="569349"/>
      </dsp:txXfrm>
    </dsp:sp>
    <dsp:sp modelId="{2A1DED5A-5DF9-4EB8-B9BC-6464B2735834}">
      <dsp:nvSpPr>
        <dsp:cNvPr id="0" name=""/>
        <dsp:cNvSpPr/>
      </dsp:nvSpPr>
      <dsp:spPr>
        <a:xfrm>
          <a:off x="481891" y="1067074"/>
          <a:ext cx="711686" cy="711686"/>
        </a:xfrm>
        <a:prstGeom prst="ellipse">
          <a:avLst/>
        </a:prstGeom>
        <a:solidFill>
          <a:schemeClr val="lt1">
            <a:hueOff val="0"/>
            <a:satOff val="0"/>
            <a:lumOff val="0"/>
            <a:alphaOff val="0"/>
          </a:schemeClr>
        </a:solidFill>
        <a:ln w="12700" cap="flat" cmpd="sng" algn="ctr">
          <a:solidFill>
            <a:schemeClr val="accent5">
              <a:shade val="80000"/>
              <a:hueOff val="32750"/>
              <a:satOff val="-894"/>
              <a:lumOff val="64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BD8F04-D7E3-48DA-A109-7237733A7B2D}">
      <dsp:nvSpPr>
        <dsp:cNvPr id="0" name=""/>
        <dsp:cNvSpPr/>
      </dsp:nvSpPr>
      <dsp:spPr>
        <a:xfrm>
          <a:off x="962952" y="1991994"/>
          <a:ext cx="9369989"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err="1"/>
            <a:t>Fatigue</a:t>
          </a:r>
          <a:r>
            <a:rPr lang="nb-NO" sz="2800" kern="1200" dirty="0"/>
            <a:t> (mental tretthet)</a:t>
          </a:r>
        </a:p>
      </dsp:txBody>
      <dsp:txXfrm>
        <a:off x="962952" y="1991994"/>
        <a:ext cx="9369989" cy="569349"/>
      </dsp:txXfrm>
    </dsp:sp>
    <dsp:sp modelId="{F3606A8D-07B8-4551-889A-32D2CAB7BBD7}">
      <dsp:nvSpPr>
        <dsp:cNvPr id="0" name=""/>
        <dsp:cNvSpPr/>
      </dsp:nvSpPr>
      <dsp:spPr>
        <a:xfrm>
          <a:off x="607108" y="1920826"/>
          <a:ext cx="711686" cy="711686"/>
        </a:xfrm>
        <a:prstGeom prst="ellipse">
          <a:avLst/>
        </a:prstGeom>
        <a:solidFill>
          <a:schemeClr val="lt1">
            <a:hueOff val="0"/>
            <a:satOff val="0"/>
            <a:lumOff val="0"/>
            <a:alphaOff val="0"/>
          </a:schemeClr>
        </a:solidFill>
        <a:ln w="12700" cap="flat" cmpd="sng" algn="ctr">
          <a:solidFill>
            <a:schemeClr val="accent5">
              <a:shade val="80000"/>
              <a:hueOff val="65500"/>
              <a:satOff val="-1788"/>
              <a:lumOff val="1291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BB5CFF-152C-4452-B107-3B24AD4F40F1}">
      <dsp:nvSpPr>
        <dsp:cNvPr id="0" name=""/>
        <dsp:cNvSpPr/>
      </dsp:nvSpPr>
      <dsp:spPr>
        <a:xfrm>
          <a:off x="837735" y="2845745"/>
          <a:ext cx="9495206"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Kognitiv svikt</a:t>
          </a:r>
        </a:p>
      </dsp:txBody>
      <dsp:txXfrm>
        <a:off x="837735" y="2845745"/>
        <a:ext cx="9495206" cy="569349"/>
      </dsp:txXfrm>
    </dsp:sp>
    <dsp:sp modelId="{977EC881-19F1-4517-8906-DED0999D6FA3}">
      <dsp:nvSpPr>
        <dsp:cNvPr id="0" name=""/>
        <dsp:cNvSpPr/>
      </dsp:nvSpPr>
      <dsp:spPr>
        <a:xfrm>
          <a:off x="481891" y="2774577"/>
          <a:ext cx="711686" cy="711686"/>
        </a:xfrm>
        <a:prstGeom prst="ellipse">
          <a:avLst/>
        </a:prstGeom>
        <a:solidFill>
          <a:schemeClr val="lt1">
            <a:hueOff val="0"/>
            <a:satOff val="0"/>
            <a:lumOff val="0"/>
            <a:alphaOff val="0"/>
          </a:schemeClr>
        </a:solidFill>
        <a:ln w="12700" cap="flat" cmpd="sng" algn="ctr">
          <a:solidFill>
            <a:schemeClr val="accent5">
              <a:shade val="80000"/>
              <a:hueOff val="98249"/>
              <a:satOff val="-2682"/>
              <a:lumOff val="193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995C12-35AF-43F8-824A-717D36698FF4}">
      <dsp:nvSpPr>
        <dsp:cNvPr id="0" name=""/>
        <dsp:cNvSpPr/>
      </dsp:nvSpPr>
      <dsp:spPr>
        <a:xfrm>
          <a:off x="429756" y="3699496"/>
          <a:ext cx="9903185" cy="569349"/>
        </a:xfrm>
        <a:prstGeom prst="rect">
          <a:avLst/>
        </a:prstGeom>
        <a:solidFill>
          <a:srgbClr val="9EADD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1921" tIns="71120" rIns="71120" bIns="71120" numCol="1" spcCol="1270" anchor="ctr" anchorCtr="0">
          <a:noAutofit/>
        </a:bodyPr>
        <a:lstStyle/>
        <a:p>
          <a:pPr marL="0" lvl="0" indent="0" algn="l" defTabSz="1244600">
            <a:lnSpc>
              <a:spcPct val="90000"/>
            </a:lnSpc>
            <a:spcBef>
              <a:spcPct val="0"/>
            </a:spcBef>
            <a:spcAft>
              <a:spcPct val="35000"/>
            </a:spcAft>
            <a:buNone/>
          </a:pPr>
          <a:r>
            <a:rPr lang="nb-NO" sz="2800" kern="1200" dirty="0"/>
            <a:t>Sosialkognitiv svikt</a:t>
          </a:r>
        </a:p>
      </dsp:txBody>
      <dsp:txXfrm>
        <a:off x="429756" y="3699496"/>
        <a:ext cx="9903185" cy="569349"/>
      </dsp:txXfrm>
    </dsp:sp>
    <dsp:sp modelId="{7F8C0B1C-EF1F-486E-9E85-DF66D94B4576}">
      <dsp:nvSpPr>
        <dsp:cNvPr id="0" name=""/>
        <dsp:cNvSpPr/>
      </dsp:nvSpPr>
      <dsp:spPr>
        <a:xfrm>
          <a:off x="73912" y="3628328"/>
          <a:ext cx="711686" cy="711686"/>
        </a:xfrm>
        <a:prstGeom prst="ellipse">
          <a:avLst/>
        </a:prstGeom>
        <a:solidFill>
          <a:schemeClr val="lt1">
            <a:hueOff val="0"/>
            <a:satOff val="0"/>
            <a:lumOff val="0"/>
            <a:alphaOff val="0"/>
          </a:schemeClr>
        </a:solidFill>
        <a:ln w="12700" cap="flat" cmpd="sng" algn="ctr">
          <a:solidFill>
            <a:schemeClr val="accent5">
              <a:shade val="80000"/>
              <a:hueOff val="130999"/>
              <a:satOff val="-3576"/>
              <a:lumOff val="2582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0359E-9444-48BE-9BA9-931E295CF77C}" type="datetimeFigureOut">
              <a:rPr lang="nb-NO" smtClean="0"/>
              <a:t>27.05.2025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66E79-ED2B-456B-9537-BDD94BC3A9C8}" type="slidenum">
              <a:rPr lang="nb-NO" smtClean="0"/>
              <a:t>‹#›</a:t>
            </a:fld>
            <a:endParaRPr lang="nb-NO"/>
          </a:p>
        </p:txBody>
      </p:sp>
    </p:spTree>
    <p:extLst>
      <p:ext uri="{BB962C8B-B14F-4D97-AF65-F5344CB8AC3E}">
        <p14:creationId xmlns:p14="http://schemas.microsoft.com/office/powerpoint/2010/main" val="2227422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D515261F-EE04-4E99-8EAF-2F42C37B15B4}" type="slidenum">
              <a:rPr lang="nb-NO" smtClean="0"/>
              <a:t>2</a:t>
            </a:fld>
            <a:endParaRPr lang="nb-NO"/>
          </a:p>
        </p:txBody>
      </p:sp>
    </p:spTree>
    <p:extLst>
      <p:ext uri="{BB962C8B-B14F-4D97-AF65-F5344CB8AC3E}">
        <p14:creationId xmlns:p14="http://schemas.microsoft.com/office/powerpoint/2010/main" val="145394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ssholder for lysbilde 1">
            <a:extLst>
              <a:ext uri="{FF2B5EF4-FFF2-40B4-BE49-F238E27FC236}">
                <a16:creationId xmlns:a16="http://schemas.microsoft.com/office/drawing/2014/main" id="{4B98AB7B-87E4-81AD-6D6F-1F890BE88A34}"/>
              </a:ext>
            </a:extLst>
          </p:cNvPr>
          <p:cNvSpPr>
            <a:spLocks noGrp="1" noRot="1" noChangeAspect="1" noChangeArrowheads="1" noTextEdit="1"/>
          </p:cNvSpPr>
          <p:nvPr>
            <p:ph type="sldImg"/>
          </p:nvPr>
        </p:nvSpPr>
        <p:spPr>
          <a:ln/>
        </p:spPr>
      </p:sp>
      <p:sp>
        <p:nvSpPr>
          <p:cNvPr id="27651" name="Plassholder for notater 2">
            <a:extLst>
              <a:ext uri="{FF2B5EF4-FFF2-40B4-BE49-F238E27FC236}">
                <a16:creationId xmlns:a16="http://schemas.microsoft.com/office/drawing/2014/main" id="{3AB91D8B-0D8A-9333-043C-B7819BB378C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D515261F-EE04-4E99-8EAF-2F42C37B15B4}" type="slidenum">
              <a:rPr lang="nb-NO" smtClean="0"/>
              <a:t>7</a:t>
            </a:fld>
            <a:endParaRPr lang="nb-NO"/>
          </a:p>
        </p:txBody>
      </p:sp>
    </p:spTree>
    <p:extLst>
      <p:ext uri="{BB962C8B-B14F-4D97-AF65-F5344CB8AC3E}">
        <p14:creationId xmlns:p14="http://schemas.microsoft.com/office/powerpoint/2010/main" val="829432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D515261F-EE04-4E99-8EAF-2F42C37B15B4}" type="slidenum">
              <a:rPr lang="nb-NO" smtClean="0"/>
              <a:t>8</a:t>
            </a:fld>
            <a:endParaRPr lang="nb-NO"/>
          </a:p>
        </p:txBody>
      </p:sp>
    </p:spTree>
    <p:extLst>
      <p:ext uri="{BB962C8B-B14F-4D97-AF65-F5344CB8AC3E}">
        <p14:creationId xmlns:p14="http://schemas.microsoft.com/office/powerpoint/2010/main" val="1431490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Kort om ulike årsaker først. Det sosiale samspillet kan være krevende for oss alle, men en ervervet hjerneskade kan gi særskilte vansker. Jeg sier kan, for dette gjelder ikke alle. For mange går det like bra eller dårlig som det alltid har gjort, og for de som opplever vansker varierer de både i omfang og type. Men for andre oppstår det sosiale hindre som ikke var der før.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En årsak kan være at det rett og slett er vanskelig å komme seg til og fra ulike sosiale arenaer, eller at disse ikke er godt nok tilrettelagt.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En annen årsak er at språket – vårt viktigste verktøy for kommunikasjon og sosial kontakt – kan være rammet etter skaden. Det kan være store vansker, som ved afasi, men også milde språklige vansker – som vansker med å finne det rette ordet – kan ha store sosiale konsekvenser. Bare spør Joe </a:t>
            </a:r>
            <a:r>
              <a:rPr lang="nb-NO" sz="1200" kern="1200" dirty="0" err="1">
                <a:solidFill>
                  <a:schemeClr val="tx1"/>
                </a:solidFill>
                <a:effectLst/>
                <a:latin typeface="+mn-lt"/>
                <a:ea typeface="+mn-ea"/>
                <a:cs typeface="+mn-cs"/>
              </a:rPr>
              <a:t>Biden</a:t>
            </a:r>
            <a:r>
              <a:rPr lang="nb-NO" sz="1200" kern="1200" dirty="0">
                <a:solidFill>
                  <a:schemeClr val="tx1"/>
                </a:solidFill>
                <a:effectLst/>
                <a:latin typeface="+mn-lt"/>
                <a:ea typeface="+mn-ea"/>
                <a:cs typeface="+mn-cs"/>
              </a:rPr>
              <a: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Disse årsakene får typisk mest oppmerksomhet, fordi de er synlige og det er som regel lett å forstå at de skyldes en hjerneskade. Men det finnes usynlige årsaker som kan gi minst like store, om ikke større, sosiale vansker.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Den vanligste av disse usynlige vanskene er </a:t>
            </a:r>
            <a:r>
              <a:rPr lang="nb-NO" sz="1200" kern="1200" dirty="0" err="1">
                <a:solidFill>
                  <a:schemeClr val="tx1"/>
                </a:solidFill>
                <a:effectLst/>
                <a:latin typeface="+mn-lt"/>
                <a:ea typeface="+mn-ea"/>
                <a:cs typeface="+mn-cs"/>
              </a:rPr>
              <a:t>fatigue</a:t>
            </a:r>
            <a:r>
              <a:rPr lang="nb-NO" sz="1200" kern="1200" dirty="0">
                <a:solidFill>
                  <a:schemeClr val="tx1"/>
                </a:solidFill>
                <a:effectLst/>
                <a:latin typeface="+mn-lt"/>
                <a:ea typeface="+mn-ea"/>
                <a:cs typeface="+mn-cs"/>
              </a:rPr>
              <a:t>, såkalt hjernetrøtthet. </a:t>
            </a:r>
            <a:r>
              <a:rPr lang="nb-NO" sz="1200" kern="1200" dirty="0" err="1">
                <a:solidFill>
                  <a:schemeClr val="tx1"/>
                </a:solidFill>
                <a:effectLst/>
                <a:latin typeface="+mn-lt"/>
                <a:ea typeface="+mn-ea"/>
                <a:cs typeface="+mn-cs"/>
              </a:rPr>
              <a:t>Fatigue</a:t>
            </a:r>
            <a:r>
              <a:rPr lang="nb-NO" sz="1200" kern="1200" dirty="0">
                <a:solidFill>
                  <a:schemeClr val="tx1"/>
                </a:solidFill>
                <a:effectLst/>
                <a:latin typeface="+mn-lt"/>
                <a:ea typeface="+mn-ea"/>
                <a:cs typeface="+mn-cs"/>
              </a:rPr>
              <a:t> kjennetegnes av at det skal lite til før man blir mentalt sliten, sammenlignet med før skaden. </a:t>
            </a:r>
            <a:r>
              <a:rPr lang="nb-NO" sz="1200" kern="1200" dirty="0" err="1">
                <a:solidFill>
                  <a:schemeClr val="tx1"/>
                </a:solidFill>
                <a:effectLst/>
                <a:latin typeface="+mn-lt"/>
                <a:ea typeface="+mn-ea"/>
                <a:cs typeface="+mn-cs"/>
              </a:rPr>
              <a:t>Fatigue</a:t>
            </a:r>
            <a:r>
              <a:rPr lang="nb-NO" sz="1200" kern="1200" dirty="0">
                <a:solidFill>
                  <a:schemeClr val="tx1"/>
                </a:solidFill>
                <a:effectLst/>
                <a:latin typeface="+mn-lt"/>
                <a:ea typeface="+mn-ea"/>
                <a:cs typeface="+mn-cs"/>
              </a:rPr>
              <a:t> kan påvirke hvor lenge man orker å være sosial og hvor mange sosiale kontakter man har kapasitet til å pleie, både av gangen og over tid.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Kognitiv svikt som hukommelsesvansker eller konsentrasjonsvansker som følge av hjerneskaden kan også påvirke det sosiale samspillet: Man kan ha vansker med å fokusere på en samtale fordi man blir distrahert av bakgrunnsstøy eller man kan glemme avtaler eller hva man snakket om forrige gang.</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Sosialkognitiv svikt er noe litt annet.</a:t>
            </a:r>
            <a:endParaRPr lang="nb-NO" dirty="0"/>
          </a:p>
        </p:txBody>
      </p:sp>
      <p:sp>
        <p:nvSpPr>
          <p:cNvPr id="4" name="Plassholder for lysbildenummer 3"/>
          <p:cNvSpPr>
            <a:spLocks noGrp="1"/>
          </p:cNvSpPr>
          <p:nvPr>
            <p:ph type="sldNum" sz="quarter" idx="10"/>
          </p:nvPr>
        </p:nvSpPr>
        <p:spPr/>
        <p:txBody>
          <a:bodyPr/>
          <a:lstStyle/>
          <a:p>
            <a:fld id="{D515261F-EE04-4E99-8EAF-2F42C37B15B4}" type="slidenum">
              <a:rPr lang="nb-NO" smtClean="0"/>
              <a:t>10</a:t>
            </a:fld>
            <a:endParaRPr lang="nb-NO"/>
          </a:p>
        </p:txBody>
      </p:sp>
    </p:spTree>
    <p:extLst>
      <p:ext uri="{BB962C8B-B14F-4D97-AF65-F5344CB8AC3E}">
        <p14:creationId xmlns:p14="http://schemas.microsoft.com/office/powerpoint/2010/main" val="2363081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Sosial kognisjon er evnen til å bruke tilgjengelig informasjon som kroppsspråk, tonefall og det som blir sagt, samt situasjonen det skjer, til å forstå hva som foregår på innsiden av andre mennesker. </a:t>
            </a:r>
          </a:p>
          <a:p>
            <a:endParaRPr lang="nb-NO" sz="1200" kern="1200" dirty="0">
              <a:solidFill>
                <a:schemeClr val="tx1"/>
              </a:solidFill>
              <a:effectLst/>
              <a:latin typeface="+mn-lt"/>
              <a:ea typeface="+mn-ea"/>
              <a:cs typeface="+mn-cs"/>
            </a:endParaRPr>
          </a:p>
          <a:p>
            <a:r>
              <a:rPr lang="nb-NO" sz="1200" kern="1200" dirty="0" err="1">
                <a:solidFill>
                  <a:schemeClr val="tx1"/>
                </a:solidFill>
                <a:effectLst/>
                <a:latin typeface="+mn-lt"/>
                <a:ea typeface="+mn-ea"/>
                <a:cs typeface="+mn-cs"/>
              </a:rPr>
              <a:t>Nevrovitenskapelig</a:t>
            </a:r>
            <a:r>
              <a:rPr lang="nb-NO" sz="1200" kern="1200" dirty="0">
                <a:solidFill>
                  <a:schemeClr val="tx1"/>
                </a:solidFill>
                <a:effectLst/>
                <a:latin typeface="+mn-lt"/>
                <a:ea typeface="+mn-ea"/>
                <a:cs typeface="+mn-cs"/>
              </a:rPr>
              <a:t> forskning har indikerer at vi har separate hjernenettverk som er dedikert kun til dette. Det gjør for eksempel at jeg raskt og ubevisst er i stand til å tolke meningen bak et skrått blikk fra min kone når jeg har kommet med en upassende kommentar. </a:t>
            </a:r>
            <a:r>
              <a:rPr lang="nb-NO" sz="1200" b="1" kern="1200" dirty="0">
                <a:solidFill>
                  <a:schemeClr val="tx1"/>
                </a:solidFill>
                <a:effectLst/>
                <a:latin typeface="+mn-lt"/>
                <a:ea typeface="+mn-ea"/>
                <a:cs typeface="+mn-cs"/>
              </a:rPr>
              <a:t>[klikk] </a:t>
            </a:r>
            <a:r>
              <a:rPr lang="nb-NO" sz="1200" kern="1200" dirty="0">
                <a:solidFill>
                  <a:schemeClr val="tx1"/>
                </a:solidFill>
                <a:effectLst/>
                <a:latin typeface="+mn-lt"/>
                <a:ea typeface="+mn-ea"/>
                <a:cs typeface="+mn-cs"/>
              </a:rPr>
              <a:t>Og kona til Pondus kjenner ham godt nok til å skjønne at han sier en ting, men tenker noe annet.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For å manøvrere det sosiale landskapet er vi helt avhengige av sosial kognisjon. Som regel går det bra, men av og til går det galt, også for friske mennesker. </a:t>
            </a:r>
            <a:r>
              <a:rPr lang="nb-NO" sz="1200" b="1" kern="1200" dirty="0">
                <a:solidFill>
                  <a:schemeClr val="tx1"/>
                </a:solidFill>
                <a:effectLst/>
                <a:latin typeface="+mn-lt"/>
                <a:ea typeface="+mn-ea"/>
                <a:cs typeface="+mn-cs"/>
              </a:rPr>
              <a:t>[klikk] </a:t>
            </a:r>
            <a:r>
              <a:rPr lang="nb-NO" sz="1200" kern="1200" dirty="0">
                <a:solidFill>
                  <a:schemeClr val="tx1"/>
                </a:solidFill>
                <a:effectLst/>
                <a:latin typeface="+mn-lt"/>
                <a:ea typeface="+mn-ea"/>
                <a:cs typeface="+mn-cs"/>
              </a:rPr>
              <a:t>Det erfarte Trond Giske da han trodde Jens Stoltenberg ville sette pris på en bursdagsklem, mens statsministeren var mest innstilt på et fast håndtrykk.</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Som alle andre hjernefunksjoner kan sosial kognisjon svekkes etter en skade. Snakkeboblene jeg viste innledningsvis er eksempler på hvordan det arter seg. Men hvor utbredt er det? Jeg pleier å si at det gjelder en ganske stor minoritet. Ulike studier finner at mellom 10-40 % får vansker med å tolke følelsen bak ulike ansiktsuttrykk etter en traumatisk hjerneskade. </a:t>
            </a:r>
          </a:p>
        </p:txBody>
      </p:sp>
      <p:sp>
        <p:nvSpPr>
          <p:cNvPr id="4" name="Plassholder for lysbildenummer 3"/>
          <p:cNvSpPr>
            <a:spLocks noGrp="1"/>
          </p:cNvSpPr>
          <p:nvPr>
            <p:ph type="sldNum" sz="quarter" idx="10"/>
          </p:nvPr>
        </p:nvSpPr>
        <p:spPr/>
        <p:txBody>
          <a:bodyPr/>
          <a:lstStyle/>
          <a:p>
            <a:fld id="{D515261F-EE04-4E99-8EAF-2F42C37B15B4}" type="slidenum">
              <a:rPr lang="nb-NO" smtClean="0"/>
              <a:t>11</a:t>
            </a:fld>
            <a:endParaRPr lang="nb-NO"/>
          </a:p>
        </p:txBody>
      </p:sp>
    </p:spTree>
    <p:extLst>
      <p:ext uri="{BB962C8B-B14F-4D97-AF65-F5344CB8AC3E}">
        <p14:creationId xmlns:p14="http://schemas.microsoft.com/office/powerpoint/2010/main" val="2904230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D515261F-EE04-4E99-8EAF-2F42C37B15B4}" type="slidenum">
              <a:rPr lang="nb-NO" smtClean="0"/>
              <a:t>12</a:t>
            </a:fld>
            <a:endParaRPr lang="nb-NO"/>
          </a:p>
        </p:txBody>
      </p:sp>
    </p:spTree>
    <p:extLst>
      <p:ext uri="{BB962C8B-B14F-4D97-AF65-F5344CB8AC3E}">
        <p14:creationId xmlns:p14="http://schemas.microsoft.com/office/powerpoint/2010/main" val="4041344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p:nvPr>
        </p:nvSpPr>
        <p:spPr/>
        <p:txBody>
          <a:bodyPr/>
          <a:lstStyle/>
          <a:p>
            <a:r>
              <a:rPr lang="nb-NO"/>
              <a:t>Sunnaas sykehus HF</a:t>
            </a:r>
          </a:p>
        </p:txBody>
      </p:sp>
      <p:sp>
        <p:nvSpPr>
          <p:cNvPr id="5" name="Plassholder for lysbildenummer 4"/>
          <p:cNvSpPr>
            <a:spLocks noGrp="1"/>
          </p:cNvSpPr>
          <p:nvPr>
            <p:ph type="sldNum" sz="quarter" idx="5"/>
          </p:nvPr>
        </p:nvSpPr>
        <p:spPr/>
        <p:txBody>
          <a:bodyPr/>
          <a:lstStyle/>
          <a:p>
            <a:fld id="{4C1EE793-C490-48CF-A195-A8982C6FB6FB}" type="slidenum">
              <a:rPr lang="nb-NO" smtClean="0"/>
              <a:t>15</a:t>
            </a:fld>
            <a:endParaRPr lang="nb-NO"/>
          </a:p>
        </p:txBody>
      </p:sp>
    </p:spTree>
    <p:extLst>
      <p:ext uri="{BB962C8B-B14F-4D97-AF65-F5344CB8AC3E}">
        <p14:creationId xmlns:p14="http://schemas.microsoft.com/office/powerpoint/2010/main" val="2061926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p:nvPr>
        </p:nvSpPr>
        <p:spPr/>
        <p:txBody>
          <a:bodyPr/>
          <a:lstStyle/>
          <a:p>
            <a:r>
              <a:rPr lang="nb-NO"/>
              <a:t>Sunnaas sykehus HF</a:t>
            </a:r>
          </a:p>
        </p:txBody>
      </p:sp>
      <p:sp>
        <p:nvSpPr>
          <p:cNvPr id="5" name="Plassholder for lysbildenummer 4"/>
          <p:cNvSpPr>
            <a:spLocks noGrp="1"/>
          </p:cNvSpPr>
          <p:nvPr>
            <p:ph type="sldNum" sz="quarter" idx="5"/>
          </p:nvPr>
        </p:nvSpPr>
        <p:spPr/>
        <p:txBody>
          <a:bodyPr/>
          <a:lstStyle/>
          <a:p>
            <a:fld id="{4C1EE793-C490-48CF-A195-A8982C6FB6FB}" type="slidenum">
              <a:rPr lang="nb-NO" smtClean="0"/>
              <a:t>16</a:t>
            </a:fld>
            <a:endParaRPr lang="nb-NO"/>
          </a:p>
        </p:txBody>
      </p:sp>
    </p:spTree>
    <p:extLst>
      <p:ext uri="{BB962C8B-B14F-4D97-AF65-F5344CB8AC3E}">
        <p14:creationId xmlns:p14="http://schemas.microsoft.com/office/powerpoint/2010/main" val="1226384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40BA3-E786-7F9A-6D58-10871194E69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E2B5680-D13E-790A-7FBF-DE91E88FA2E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42ECED4-B7AF-008B-552C-B17F9E04E8B5}"/>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54247918-E002-8834-4EFB-165A1CF573D4}"/>
              </a:ext>
            </a:extLst>
          </p:cNvPr>
          <p:cNvSpPr>
            <a:spLocks noGrp="1"/>
          </p:cNvSpPr>
          <p:nvPr>
            <p:ph type="sldNum" sz="quarter" idx="10"/>
          </p:nvPr>
        </p:nvSpPr>
        <p:spPr/>
        <p:txBody>
          <a:bodyPr/>
          <a:lstStyle/>
          <a:p>
            <a:fld id="{5F18319F-179E-4831-A0A9-5E2978F4B717}" type="slidenum">
              <a:rPr lang="nb-NO" smtClean="0"/>
              <a:t>17</a:t>
            </a:fld>
            <a:endParaRPr lang="nb-NO"/>
          </a:p>
        </p:txBody>
      </p:sp>
    </p:spTree>
    <p:extLst>
      <p:ext uri="{BB962C8B-B14F-4D97-AF65-F5344CB8AC3E}">
        <p14:creationId xmlns:p14="http://schemas.microsoft.com/office/powerpoint/2010/main" val="1205464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En studie fant at </a:t>
            </a:r>
            <a:r>
              <a:rPr lang="nb-NO" sz="1200" kern="1200" dirty="0" err="1">
                <a:solidFill>
                  <a:schemeClr val="tx1"/>
                </a:solidFill>
                <a:effectLst/>
                <a:latin typeface="+mn-lt"/>
                <a:ea typeface="+mn-ea"/>
                <a:cs typeface="+mn-cs"/>
              </a:rPr>
              <a:t>ca</a:t>
            </a:r>
            <a:r>
              <a:rPr lang="nb-NO" sz="1200" kern="1200" dirty="0">
                <a:solidFill>
                  <a:schemeClr val="tx1"/>
                </a:solidFill>
                <a:effectLst/>
                <a:latin typeface="+mn-lt"/>
                <a:ea typeface="+mn-ea"/>
                <a:cs typeface="+mn-cs"/>
              </a:rPr>
              <a:t> 60 % av de med TBI svarte at de opplevde å ha lite empati, dobbelt så mange som friske kontrollpersoner. Og det er ikke så rart, for empati krever at man er i stand til å sette seg inn i hvordan andre har det.</a:t>
            </a:r>
            <a:endParaRPr lang="nb-NO" dirty="0"/>
          </a:p>
        </p:txBody>
      </p:sp>
      <p:sp>
        <p:nvSpPr>
          <p:cNvPr id="4" name="Plassholder for lysbildenummer 3"/>
          <p:cNvSpPr>
            <a:spLocks noGrp="1"/>
          </p:cNvSpPr>
          <p:nvPr>
            <p:ph type="sldNum" sz="quarter" idx="10"/>
          </p:nvPr>
        </p:nvSpPr>
        <p:spPr/>
        <p:txBody>
          <a:bodyPr/>
          <a:lstStyle/>
          <a:p>
            <a:fld id="{D515261F-EE04-4E99-8EAF-2F42C37B15B4}" type="slidenum">
              <a:rPr lang="nb-NO" smtClean="0"/>
              <a:t>32</a:t>
            </a:fld>
            <a:endParaRPr lang="nb-NO"/>
          </a:p>
        </p:txBody>
      </p:sp>
    </p:spTree>
    <p:extLst>
      <p:ext uri="{BB962C8B-B14F-4D97-AF65-F5344CB8AC3E}">
        <p14:creationId xmlns:p14="http://schemas.microsoft.com/office/powerpoint/2010/main" val="2908052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Så hva kan vi gjøre for å unngå dette? Vi har etter hvert fått mye kunnskap om de ulike årsakene som ligger bak sosiale vansker etter ervervet hjerneskade. Det er bra, for når denne kunnskapen formidles, fører det til økt aksept. Vi har alle, både som medmennesker, men også som arbeidsgivere, institusjoner og samfunn, et ansvar for å ta inn over oss at både de synlige </a:t>
            </a:r>
            <a:r>
              <a:rPr lang="nb-NO" sz="1200" u="sng" kern="1200" dirty="0">
                <a:solidFill>
                  <a:schemeClr val="tx1"/>
                </a:solidFill>
                <a:effectLst/>
                <a:latin typeface="+mn-lt"/>
                <a:ea typeface="+mn-ea"/>
                <a:cs typeface="+mn-cs"/>
              </a:rPr>
              <a:t>og</a:t>
            </a:r>
            <a:r>
              <a:rPr lang="nb-NO" sz="1200" kern="1200" dirty="0">
                <a:solidFill>
                  <a:schemeClr val="tx1"/>
                </a:solidFill>
                <a:effectLst/>
                <a:latin typeface="+mn-lt"/>
                <a:ea typeface="+mn-ea"/>
                <a:cs typeface="+mn-cs"/>
              </a:rPr>
              <a:t> de usynlige årsakene skyldes en skade, og ikke er noe man kan noe for at har kommet til. Å heve takhøyden for hvem vi velger å inkludere i flokken er et godt utgangspunkt.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Men det er ikke nok. Det er også behov for bedre tilrettelegging og mer behandling. Det gjelder fysisk tilrettelegging og kommunikasjonshjelpemidler for de som trenger det, men også egne behandlingsopplegg som retter seg mot kognitiv og sosialkognitiv svikt. Her jeg vil benytte anledningen til å trekke frem Silje Hansen Ingebretsens doktorgradsprosjekt. Hun fant at et gruppebasert behandlingsopplegg var til nytte for personer med sosiale vansker som følge av kognitiv svikt etter hjerneskade. Tilsvarende kunnskap om behandling for sosialkognitive vansker i en norsk kontekst behøves.</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For de fleste bør tilretteleggingen i hovedsak skje i nærmiljøet. Det viktigste er at folk bevarer de nettverkene de har, der de er. Men jeg tror også vi behøver flere sosiale arenaer som er spesielt utviklet for mennesker som strever sosialt etter hjerneskaden. Mange pasienter, særlig i den kroniske fasen, sier at de opplever fellesskapet med medpasienter på Sunnaas som befriende og trygt. Det er et sted man kan senke skuldrene med tanke på hvordan man blir oppfattet av andre – fordi de andre vet. Mange knytter også nye vennskap her, det er noe vi i større grad bør </a:t>
            </a:r>
            <a:r>
              <a:rPr lang="nb-NO" sz="1200" kern="1200" dirty="0" err="1">
                <a:solidFill>
                  <a:schemeClr val="tx1"/>
                </a:solidFill>
                <a:effectLst/>
                <a:latin typeface="+mn-lt"/>
                <a:ea typeface="+mn-ea"/>
                <a:cs typeface="+mn-cs"/>
              </a:rPr>
              <a:t>fasilitere</a:t>
            </a:r>
            <a:r>
              <a:rPr lang="nb-NO" sz="1200" kern="1200" dirty="0">
                <a:solidFill>
                  <a:schemeClr val="tx1"/>
                </a:solidFill>
                <a:effectLst/>
                <a:latin typeface="+mn-lt"/>
                <a:ea typeface="+mn-ea"/>
                <a:cs typeface="+mn-cs"/>
              </a:rPr>
              <a: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Til slutt: det er ingen </a:t>
            </a:r>
            <a:r>
              <a:rPr lang="nb-NO" sz="1200" kern="1200" dirty="0" err="1">
                <a:solidFill>
                  <a:schemeClr val="tx1"/>
                </a:solidFill>
                <a:effectLst/>
                <a:latin typeface="+mn-lt"/>
                <a:ea typeface="+mn-ea"/>
                <a:cs typeface="+mn-cs"/>
              </a:rPr>
              <a:t>one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size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fits</a:t>
            </a:r>
            <a:r>
              <a:rPr lang="nb-NO" sz="1200" kern="1200" dirty="0">
                <a:solidFill>
                  <a:schemeClr val="tx1"/>
                </a:solidFill>
                <a:effectLst/>
                <a:latin typeface="+mn-lt"/>
                <a:ea typeface="+mn-ea"/>
                <a:cs typeface="+mn-cs"/>
              </a:rPr>
              <a:t> all her. Ettersom det er ulike årsaker til sosiale vansker vil det også være behov for individuelt tilpassede tiltak.</a:t>
            </a:r>
          </a:p>
        </p:txBody>
      </p:sp>
      <p:sp>
        <p:nvSpPr>
          <p:cNvPr id="4" name="Plassholder for lysbildenummer 3"/>
          <p:cNvSpPr>
            <a:spLocks noGrp="1"/>
          </p:cNvSpPr>
          <p:nvPr>
            <p:ph type="sldNum" sz="quarter" idx="10"/>
          </p:nvPr>
        </p:nvSpPr>
        <p:spPr/>
        <p:txBody>
          <a:bodyPr/>
          <a:lstStyle/>
          <a:p>
            <a:fld id="{D515261F-EE04-4E99-8EAF-2F42C37B15B4}" type="slidenum">
              <a:rPr lang="nb-NO" smtClean="0"/>
              <a:t>36</a:t>
            </a:fld>
            <a:endParaRPr lang="nb-NO"/>
          </a:p>
        </p:txBody>
      </p:sp>
    </p:spTree>
    <p:extLst>
      <p:ext uri="{BB962C8B-B14F-4D97-AF65-F5344CB8AC3E}">
        <p14:creationId xmlns:p14="http://schemas.microsoft.com/office/powerpoint/2010/main" val="842687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Takk for meg.</a:t>
            </a:r>
          </a:p>
        </p:txBody>
      </p:sp>
      <p:sp>
        <p:nvSpPr>
          <p:cNvPr id="4" name="Plassholder for lysbildenummer 3"/>
          <p:cNvSpPr>
            <a:spLocks noGrp="1"/>
          </p:cNvSpPr>
          <p:nvPr>
            <p:ph type="sldNum" sz="quarter" idx="10"/>
          </p:nvPr>
        </p:nvSpPr>
        <p:spPr/>
        <p:txBody>
          <a:bodyPr/>
          <a:lstStyle/>
          <a:p>
            <a:fld id="{5F18319F-179E-4831-A0A9-5E2978F4B717}" type="slidenum">
              <a:rPr lang="nb-NO" smtClean="0"/>
              <a:t>37</a:t>
            </a:fld>
            <a:endParaRPr lang="nb-NO"/>
          </a:p>
        </p:txBody>
      </p:sp>
    </p:spTree>
    <p:extLst>
      <p:ext uri="{BB962C8B-B14F-4D97-AF65-F5344CB8AC3E}">
        <p14:creationId xmlns:p14="http://schemas.microsoft.com/office/powerpoint/2010/main" val="57770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1347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113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534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933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7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1493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115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015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5817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3760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5/27/2025</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9905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Overskrift, tekst, grønn bakgru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lassholder for innhold 2"/>
          <p:cNvSpPr>
            <a:spLocks noGrp="1"/>
          </p:cNvSpPr>
          <p:nvPr>
            <p:ph idx="1" hasCustomPrompt="1"/>
          </p:nvPr>
        </p:nvSpPr>
        <p:spPr>
          <a:xfrm>
            <a:off x="335359" y="1553543"/>
            <a:ext cx="11515728" cy="4572623"/>
          </a:xfrm>
        </p:spPr>
        <p:txBody>
          <a:bodyPr/>
          <a:lstStyle>
            <a:lvl1pPr rtl="0">
              <a:defRPr lang="nb-NO" sz="2667" b="0" i="0" u="none" strike="noStrike" baseline="0" smtClean="0"/>
            </a:lvl1pPr>
          </a:lstStyle>
          <a:p>
            <a:pPr rtl="0"/>
            <a:r>
              <a:rPr lang="nb-NO" sz="2667" b="0" i="0" u="none" strike="noStrike" kern="1200" baseline="0" dirty="0">
                <a:solidFill>
                  <a:srgbClr val="6F7985"/>
                </a:solidFill>
                <a:latin typeface="+mn-lt"/>
              </a:rPr>
              <a:t>Klikk for å legge til tekst</a:t>
            </a:r>
          </a:p>
          <a:p>
            <a:pPr rtl="0"/>
            <a:r>
              <a:rPr lang="nb-NO" sz="2667" b="0" i="0" u="none" strike="noStrike" kern="1200" baseline="0" dirty="0">
                <a:solidFill>
                  <a:srgbClr val="6F7985"/>
                </a:solidFill>
                <a:latin typeface="+mn-lt"/>
              </a:rPr>
              <a:t>For å endre bakgrunn på lysbilde velger du ”Nytt lysbilde” </a:t>
            </a:r>
            <a:br>
              <a:rPr lang="nb-NO" sz="2667" b="0" i="0" u="none" strike="noStrike" kern="1200" baseline="0" dirty="0">
                <a:solidFill>
                  <a:srgbClr val="6F7985"/>
                </a:solidFill>
                <a:latin typeface="+mn-lt"/>
              </a:rPr>
            </a:br>
            <a:r>
              <a:rPr lang="nb-NO" sz="2667" b="0" i="0" u="none" strike="noStrike" kern="1200" baseline="0" dirty="0">
                <a:solidFill>
                  <a:srgbClr val="6F7985"/>
                </a:solidFill>
                <a:latin typeface="+mn-lt"/>
              </a:rPr>
              <a:t>fra båndet i hovedmenyen</a:t>
            </a:r>
          </a:p>
        </p:txBody>
      </p:sp>
      <p:sp>
        <p:nvSpPr>
          <p:cNvPr id="16" name="Plassholder for tittel 1"/>
          <p:cNvSpPr>
            <a:spLocks noGrp="1"/>
          </p:cNvSpPr>
          <p:nvPr>
            <p:ph type="title"/>
          </p:nvPr>
        </p:nvSpPr>
        <p:spPr>
          <a:xfrm>
            <a:off x="335360" y="692696"/>
            <a:ext cx="11521280" cy="720080"/>
          </a:xfrm>
          <a:prstGeom prst="rect">
            <a:avLst/>
          </a:prstGeom>
        </p:spPr>
        <p:txBody>
          <a:bodyPr vert="horz" lIns="91440" tIns="45720" rIns="91440" bIns="45720" rtlCol="0" anchor="ctr">
            <a:normAutofit/>
          </a:bodyPr>
          <a:lstStyle>
            <a:lvl1pPr>
              <a:defRPr>
                <a:solidFill>
                  <a:schemeClr val="tx1"/>
                </a:solidFill>
              </a:defRPr>
            </a:lvl1pPr>
          </a:lstStyle>
          <a:p>
            <a:r>
              <a:rPr lang="nb-NO"/>
              <a:t>Klikk for å redigere tittelstil</a:t>
            </a:r>
            <a:endParaRPr lang="nb-NO" dirty="0"/>
          </a:p>
        </p:txBody>
      </p:sp>
      <p:sp>
        <p:nvSpPr>
          <p:cNvPr id="10" name="Plassholder for dato 2"/>
          <p:cNvSpPr>
            <a:spLocks noGrp="1"/>
          </p:cNvSpPr>
          <p:nvPr>
            <p:ph type="dt" sz="half" idx="2"/>
          </p:nvPr>
        </p:nvSpPr>
        <p:spPr>
          <a:xfrm>
            <a:off x="326263" y="6305433"/>
            <a:ext cx="1338765" cy="331659"/>
          </a:xfrm>
          <a:prstGeom prst="rect">
            <a:avLst/>
          </a:prstGeom>
        </p:spPr>
        <p:txBody>
          <a:bodyPr anchor="ctr" anchorCtr="0"/>
          <a:lstStyle>
            <a:lvl1pPr>
              <a:defRPr sz="1600">
                <a:solidFill>
                  <a:schemeClr val="tx1"/>
                </a:solidFill>
              </a:defRPr>
            </a:lvl1pPr>
          </a:lstStyle>
          <a:p>
            <a:fld id="{E5ED30DF-E228-4C40-9F53-AE35675A81B9}" type="datetime1">
              <a:rPr lang="nb-NO" smtClean="0"/>
              <a:t>27.05.2025</a:t>
            </a:fld>
            <a:endParaRPr lang="nb-NO" dirty="0"/>
          </a:p>
        </p:txBody>
      </p:sp>
      <p:sp>
        <p:nvSpPr>
          <p:cNvPr id="11" name="Plassholder for bunntekst 3"/>
          <p:cNvSpPr>
            <a:spLocks noGrp="1"/>
          </p:cNvSpPr>
          <p:nvPr>
            <p:ph type="ftr" sz="quarter" idx="3"/>
          </p:nvPr>
        </p:nvSpPr>
        <p:spPr>
          <a:xfrm>
            <a:off x="1825062" y="6305433"/>
            <a:ext cx="9237497" cy="325371"/>
          </a:xfrm>
          <a:prstGeom prst="rect">
            <a:avLst/>
          </a:prstGeom>
        </p:spPr>
        <p:txBody>
          <a:bodyPr anchor="ctr" anchorCtr="0"/>
          <a:lstStyle>
            <a:lvl1pPr algn="ctr">
              <a:defRPr sz="1600">
                <a:solidFill>
                  <a:schemeClr val="tx1"/>
                </a:solidFill>
              </a:defRPr>
            </a:lvl1pPr>
          </a:lstStyle>
          <a:p>
            <a:r>
              <a:rPr lang="nb-NO"/>
              <a:t>bunntekst</a:t>
            </a:r>
            <a:endParaRPr lang="nb-NO" dirty="0"/>
          </a:p>
        </p:txBody>
      </p:sp>
      <p:sp>
        <p:nvSpPr>
          <p:cNvPr id="12" name="Plassholder for lysbildenummer 4"/>
          <p:cNvSpPr>
            <a:spLocks noGrp="1"/>
          </p:cNvSpPr>
          <p:nvPr>
            <p:ph type="sldNum" sz="quarter" idx="4"/>
          </p:nvPr>
        </p:nvSpPr>
        <p:spPr>
          <a:xfrm>
            <a:off x="11257033" y="6311043"/>
            <a:ext cx="580791" cy="319760"/>
          </a:xfrm>
          <a:prstGeom prst="rect">
            <a:avLst/>
          </a:prstGeom>
        </p:spPr>
        <p:txBody>
          <a:bodyPr anchor="ctr" anchorCtr="0"/>
          <a:lstStyle>
            <a:lvl1pPr algn="ctr">
              <a:defRPr sz="1600">
                <a:solidFill>
                  <a:schemeClr val="tx1"/>
                </a:solidFill>
              </a:defRPr>
            </a:lvl1pPr>
          </a:lstStyle>
          <a:p>
            <a:fld id="{A67513C0-5F9E-431D-A218-42A3D8B9E734}" type="slidenum">
              <a:rPr lang="nb-NO" smtClean="0"/>
              <a:pPr/>
              <a:t>‹#›</a:t>
            </a:fld>
            <a:endParaRPr lang="nb-NO" dirty="0"/>
          </a:p>
        </p:txBody>
      </p:sp>
    </p:spTree>
    <p:extLst>
      <p:ext uri="{BB962C8B-B14F-4D97-AF65-F5344CB8AC3E}">
        <p14:creationId xmlns:p14="http://schemas.microsoft.com/office/powerpoint/2010/main" val="3067793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Overskrift, tekst, b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lassholder for tittel 1"/>
          <p:cNvSpPr>
            <a:spLocks noGrp="1"/>
          </p:cNvSpPr>
          <p:nvPr>
            <p:ph type="title"/>
          </p:nvPr>
        </p:nvSpPr>
        <p:spPr>
          <a:xfrm>
            <a:off x="335360" y="692696"/>
            <a:ext cx="11521280" cy="720080"/>
          </a:xfrm>
          <a:prstGeom prst="rect">
            <a:avLst/>
          </a:prstGeom>
        </p:spPr>
        <p:txBody>
          <a:bodyPr vert="horz" lIns="91440" tIns="45720" rIns="91440" bIns="45720" rtlCol="0" anchor="ctr">
            <a:normAutofit/>
          </a:bodyPr>
          <a:lstStyle>
            <a:lvl1pPr>
              <a:defRPr b="0">
                <a:solidFill>
                  <a:schemeClr val="tx1"/>
                </a:solidFill>
              </a:defRPr>
            </a:lvl1pPr>
          </a:lstStyle>
          <a:p>
            <a:r>
              <a:rPr lang="nb-NO"/>
              <a:t>Klikk for å redigere tittelstil</a:t>
            </a:r>
            <a:endParaRPr lang="nb-NO" dirty="0"/>
          </a:p>
        </p:txBody>
      </p:sp>
      <p:sp>
        <p:nvSpPr>
          <p:cNvPr id="12" name="Plassholder for dato 2"/>
          <p:cNvSpPr>
            <a:spLocks noGrp="1"/>
          </p:cNvSpPr>
          <p:nvPr>
            <p:ph type="dt" sz="half" idx="2"/>
          </p:nvPr>
        </p:nvSpPr>
        <p:spPr>
          <a:xfrm>
            <a:off x="326263" y="6305433"/>
            <a:ext cx="1338765" cy="331659"/>
          </a:xfrm>
          <a:prstGeom prst="rect">
            <a:avLst/>
          </a:prstGeom>
        </p:spPr>
        <p:txBody>
          <a:bodyPr anchor="ctr" anchorCtr="0"/>
          <a:lstStyle>
            <a:lvl1pPr>
              <a:defRPr sz="1600">
                <a:solidFill>
                  <a:schemeClr val="tx1"/>
                </a:solidFill>
              </a:defRPr>
            </a:lvl1pPr>
          </a:lstStyle>
          <a:p>
            <a:fld id="{90E9F031-3467-48B4-AE76-D82B00646466}" type="datetimeFigureOut">
              <a:rPr lang="nb-NO" smtClean="0"/>
              <a:t>27.05.2025</a:t>
            </a:fld>
            <a:endParaRPr lang="nb-NO"/>
          </a:p>
        </p:txBody>
      </p:sp>
      <p:sp>
        <p:nvSpPr>
          <p:cNvPr id="13" name="Plassholder for bunntekst 3"/>
          <p:cNvSpPr>
            <a:spLocks noGrp="1"/>
          </p:cNvSpPr>
          <p:nvPr>
            <p:ph type="ftr" sz="quarter" idx="3"/>
          </p:nvPr>
        </p:nvSpPr>
        <p:spPr>
          <a:xfrm>
            <a:off x="9291146" y="507819"/>
            <a:ext cx="2565495" cy="325371"/>
          </a:xfrm>
          <a:prstGeom prst="rect">
            <a:avLst/>
          </a:prstGeom>
        </p:spPr>
        <p:txBody>
          <a:bodyPr anchor="ctr" anchorCtr="0"/>
          <a:lstStyle>
            <a:lvl1pPr algn="ctr">
              <a:defRPr sz="1400">
                <a:solidFill>
                  <a:schemeClr val="tx1"/>
                </a:solidFill>
              </a:defRPr>
            </a:lvl1pPr>
          </a:lstStyle>
          <a:p>
            <a:endParaRPr lang="nb-NO"/>
          </a:p>
        </p:txBody>
      </p:sp>
      <p:sp>
        <p:nvSpPr>
          <p:cNvPr id="14" name="Plassholder for lysbildenummer 4"/>
          <p:cNvSpPr>
            <a:spLocks noGrp="1"/>
          </p:cNvSpPr>
          <p:nvPr>
            <p:ph type="sldNum" sz="quarter" idx="4"/>
          </p:nvPr>
        </p:nvSpPr>
        <p:spPr>
          <a:xfrm>
            <a:off x="11257033" y="6311043"/>
            <a:ext cx="580791" cy="319760"/>
          </a:xfrm>
          <a:prstGeom prst="rect">
            <a:avLst/>
          </a:prstGeom>
        </p:spPr>
        <p:txBody>
          <a:bodyPr anchor="ctr" anchorCtr="0"/>
          <a:lstStyle>
            <a:lvl1pPr algn="ctr">
              <a:defRPr sz="1600">
                <a:solidFill>
                  <a:schemeClr val="tx1"/>
                </a:solidFill>
              </a:defRPr>
            </a:lvl1pPr>
          </a:lstStyle>
          <a:p>
            <a:fld id="{395CD267-6497-49AE-B8F9-94FDE5EFD796}" type="slidenum">
              <a:rPr lang="nb-NO" smtClean="0"/>
              <a:t>‹#›</a:t>
            </a:fld>
            <a:endParaRPr lang="nb-NO"/>
          </a:p>
        </p:txBody>
      </p:sp>
      <p:sp>
        <p:nvSpPr>
          <p:cNvPr id="11" name="Plassholder for innhold 3"/>
          <p:cNvSpPr>
            <a:spLocks noGrp="1"/>
          </p:cNvSpPr>
          <p:nvPr>
            <p:ph sz="quarter" idx="10" hasCustomPrompt="1"/>
          </p:nvPr>
        </p:nvSpPr>
        <p:spPr>
          <a:xfrm>
            <a:off x="335359" y="1556792"/>
            <a:ext cx="11502463" cy="4569373"/>
          </a:xfrm>
        </p:spPr>
        <p:txBody>
          <a:bodyPr/>
          <a:lstStyle>
            <a:lvl1pPr rtl="0">
              <a:defRPr/>
            </a:lvl1pPr>
          </a:lstStyle>
          <a:p>
            <a:pPr rtl="0"/>
            <a:r>
              <a:rPr lang="nb-NO" sz="2667" b="0" i="0" u="none" strike="noStrike" kern="1200" baseline="0" dirty="0">
                <a:solidFill>
                  <a:srgbClr val="6F7985"/>
                </a:solidFill>
                <a:latin typeface="+mn-lt"/>
              </a:rPr>
              <a:t>Klikk for å legge til tekst</a:t>
            </a:r>
          </a:p>
          <a:p>
            <a:pPr rtl="0"/>
            <a:r>
              <a:rPr lang="nb-NO" sz="2667" b="0" i="0" u="none" strike="noStrike" kern="1200" baseline="0" dirty="0">
                <a:solidFill>
                  <a:srgbClr val="6F7985"/>
                </a:solidFill>
                <a:latin typeface="+mn-lt"/>
              </a:rPr>
              <a:t>For å endre bakgrunn på lysbilde velger du ”Nytt lysbilde” </a:t>
            </a:r>
            <a:br>
              <a:rPr lang="nb-NO" sz="2667" b="0" i="0" u="none" strike="noStrike" kern="1200" baseline="0" dirty="0">
                <a:solidFill>
                  <a:srgbClr val="6F7985"/>
                </a:solidFill>
                <a:latin typeface="+mn-lt"/>
              </a:rPr>
            </a:br>
            <a:r>
              <a:rPr lang="nb-NO" sz="2667" b="0" i="0" u="none" strike="noStrike" kern="1200" baseline="0" dirty="0">
                <a:solidFill>
                  <a:srgbClr val="6F7985"/>
                </a:solidFill>
                <a:latin typeface="+mn-lt"/>
              </a:rPr>
              <a:t>fra båndet i hovedmenyen</a:t>
            </a:r>
          </a:p>
        </p:txBody>
      </p:sp>
    </p:spTree>
    <p:extLst>
      <p:ext uri="{BB962C8B-B14F-4D97-AF65-F5344CB8AC3E}">
        <p14:creationId xmlns:p14="http://schemas.microsoft.com/office/powerpoint/2010/main" val="284146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Overskrift, tekst, prikkebakgru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lassholder for innhold 2"/>
          <p:cNvSpPr>
            <a:spLocks noGrp="1"/>
          </p:cNvSpPr>
          <p:nvPr>
            <p:ph idx="1" hasCustomPrompt="1"/>
          </p:nvPr>
        </p:nvSpPr>
        <p:spPr>
          <a:xfrm>
            <a:off x="335360" y="1553543"/>
            <a:ext cx="11527283" cy="4572623"/>
          </a:xfrm>
        </p:spPr>
        <p:txBody>
          <a:bodyPr/>
          <a:lstStyle>
            <a:lvl1pPr marL="457189" indent="-457189" rtl="0">
              <a:buFont typeface="Arial" panose="020B0604020202020204" pitchFamily="34" charset="0"/>
              <a:buChar char="•"/>
              <a:defRPr lang="nb-NO" sz="2667" b="0" i="0" u="none" strike="noStrike" baseline="0" smtClean="0"/>
            </a:lvl1pPr>
          </a:lstStyle>
          <a:p>
            <a:pPr rtl="0"/>
            <a:r>
              <a:rPr lang="nb-NO" sz="2667" b="0" i="0" u="none" strike="noStrike" kern="1200" baseline="0" dirty="0">
                <a:solidFill>
                  <a:srgbClr val="6F7985"/>
                </a:solidFill>
                <a:latin typeface="+mn-lt"/>
              </a:rPr>
              <a:t>Klikk for å legge til tekst</a:t>
            </a:r>
          </a:p>
          <a:p>
            <a:pPr rtl="0"/>
            <a:r>
              <a:rPr lang="nb-NO" sz="2667" b="0" i="0" u="none" strike="noStrike" kern="1200" baseline="0" dirty="0">
                <a:solidFill>
                  <a:srgbClr val="6F7985"/>
                </a:solidFill>
                <a:latin typeface="+mn-lt"/>
              </a:rPr>
              <a:t>For å endre bakgrunn på lysbilde velger du ”Nytt lysbilde” </a:t>
            </a:r>
            <a:br>
              <a:rPr lang="nb-NO" sz="2667" b="0" i="0" u="none" strike="noStrike" kern="1200" baseline="0" dirty="0">
                <a:solidFill>
                  <a:srgbClr val="6F7985"/>
                </a:solidFill>
                <a:latin typeface="+mn-lt"/>
              </a:rPr>
            </a:br>
            <a:r>
              <a:rPr lang="nb-NO" sz="2667" b="0" i="0" u="none" strike="noStrike" kern="1200" baseline="0" dirty="0">
                <a:solidFill>
                  <a:srgbClr val="6F7985"/>
                </a:solidFill>
                <a:latin typeface="+mn-lt"/>
              </a:rPr>
              <a:t>fra båndet i hovedmenyen</a:t>
            </a:r>
          </a:p>
        </p:txBody>
      </p:sp>
      <p:sp>
        <p:nvSpPr>
          <p:cNvPr id="16" name="Plassholder for tittel 1"/>
          <p:cNvSpPr>
            <a:spLocks noGrp="1"/>
          </p:cNvSpPr>
          <p:nvPr>
            <p:ph type="title"/>
          </p:nvPr>
        </p:nvSpPr>
        <p:spPr>
          <a:xfrm>
            <a:off x="335360" y="692696"/>
            <a:ext cx="11521280" cy="720080"/>
          </a:xfrm>
          <a:prstGeom prst="rect">
            <a:avLst/>
          </a:prstGeom>
        </p:spPr>
        <p:txBody>
          <a:bodyPr vert="horz" lIns="91440" tIns="45720" rIns="91440" bIns="45720" rtlCol="0" anchor="ctr">
            <a:normAutofit/>
          </a:bodyPr>
          <a:lstStyle>
            <a:lvl1pPr>
              <a:defRPr>
                <a:solidFill>
                  <a:schemeClr val="tx1"/>
                </a:solidFill>
              </a:defRPr>
            </a:lvl1pPr>
          </a:lstStyle>
          <a:p>
            <a:r>
              <a:rPr lang="nb-NO"/>
              <a:t>Klikk for å redigere tittelstil</a:t>
            </a:r>
            <a:endParaRPr lang="nb-NO" dirty="0"/>
          </a:p>
        </p:txBody>
      </p:sp>
      <p:sp>
        <p:nvSpPr>
          <p:cNvPr id="8" name="Plassholder for dato 2"/>
          <p:cNvSpPr>
            <a:spLocks noGrp="1"/>
          </p:cNvSpPr>
          <p:nvPr>
            <p:ph type="dt" sz="half" idx="2"/>
          </p:nvPr>
        </p:nvSpPr>
        <p:spPr>
          <a:xfrm>
            <a:off x="326263" y="6305433"/>
            <a:ext cx="1338765" cy="331659"/>
          </a:xfrm>
          <a:prstGeom prst="rect">
            <a:avLst/>
          </a:prstGeom>
        </p:spPr>
        <p:txBody>
          <a:bodyPr anchor="ctr" anchorCtr="0"/>
          <a:lstStyle>
            <a:lvl1pPr>
              <a:defRPr sz="1600">
                <a:solidFill>
                  <a:schemeClr val="tx1"/>
                </a:solidFill>
              </a:defRPr>
            </a:lvl1pPr>
          </a:lstStyle>
          <a:p>
            <a:fld id="{F55A70F0-CEE5-C244-A6B7-F1159D385FA0}" type="datetime1">
              <a:rPr lang="nb-NO" smtClean="0"/>
              <a:t>27.05.2025</a:t>
            </a:fld>
            <a:endParaRPr lang="nb-NO" dirty="0"/>
          </a:p>
        </p:txBody>
      </p:sp>
      <p:sp>
        <p:nvSpPr>
          <p:cNvPr id="9" name="Plassholder for bunntekst 3"/>
          <p:cNvSpPr>
            <a:spLocks noGrp="1"/>
          </p:cNvSpPr>
          <p:nvPr>
            <p:ph type="ftr" sz="quarter" idx="3"/>
          </p:nvPr>
        </p:nvSpPr>
        <p:spPr>
          <a:xfrm>
            <a:off x="1825062" y="6305433"/>
            <a:ext cx="9237497" cy="325371"/>
          </a:xfrm>
          <a:prstGeom prst="rect">
            <a:avLst/>
          </a:prstGeom>
        </p:spPr>
        <p:txBody>
          <a:bodyPr anchor="ctr" anchorCtr="0"/>
          <a:lstStyle>
            <a:lvl1pPr algn="ctr">
              <a:defRPr sz="1600">
                <a:solidFill>
                  <a:schemeClr val="tx1"/>
                </a:solidFill>
              </a:defRPr>
            </a:lvl1pPr>
          </a:lstStyle>
          <a:p>
            <a:r>
              <a:rPr lang="nb-NO"/>
              <a:t>bunntekst</a:t>
            </a:r>
            <a:endParaRPr lang="nb-NO" dirty="0"/>
          </a:p>
        </p:txBody>
      </p:sp>
      <p:sp>
        <p:nvSpPr>
          <p:cNvPr id="10" name="Plassholder for lysbildenummer 4"/>
          <p:cNvSpPr>
            <a:spLocks noGrp="1"/>
          </p:cNvSpPr>
          <p:nvPr>
            <p:ph type="sldNum" sz="quarter" idx="4"/>
          </p:nvPr>
        </p:nvSpPr>
        <p:spPr>
          <a:xfrm>
            <a:off x="11257033" y="6311043"/>
            <a:ext cx="580791" cy="319760"/>
          </a:xfrm>
          <a:prstGeom prst="rect">
            <a:avLst/>
          </a:prstGeom>
        </p:spPr>
        <p:txBody>
          <a:bodyPr anchor="ctr" anchorCtr="0"/>
          <a:lstStyle>
            <a:lvl1pPr algn="ctr">
              <a:defRPr sz="1600">
                <a:solidFill>
                  <a:schemeClr val="tx1"/>
                </a:solidFill>
              </a:defRPr>
            </a:lvl1pPr>
          </a:lstStyle>
          <a:p>
            <a:fld id="{A67513C0-5F9E-431D-A218-42A3D8B9E734}" type="slidenum">
              <a:rPr lang="nb-NO" smtClean="0"/>
              <a:pPr/>
              <a:t>‹#›</a:t>
            </a:fld>
            <a:endParaRPr lang="nb-NO" dirty="0"/>
          </a:p>
        </p:txBody>
      </p:sp>
    </p:spTree>
    <p:extLst>
      <p:ext uri="{BB962C8B-B14F-4D97-AF65-F5344CB8AC3E}">
        <p14:creationId xmlns:p14="http://schemas.microsoft.com/office/powerpoint/2010/main" val="4247896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Overskrift, tekst, S-bakgru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lassholder for innhold 2"/>
          <p:cNvSpPr>
            <a:spLocks noGrp="1"/>
          </p:cNvSpPr>
          <p:nvPr>
            <p:ph idx="1" hasCustomPrompt="1"/>
          </p:nvPr>
        </p:nvSpPr>
        <p:spPr>
          <a:xfrm>
            <a:off x="335361" y="1553543"/>
            <a:ext cx="11515727" cy="4572623"/>
          </a:xfrm>
        </p:spPr>
        <p:txBody>
          <a:bodyPr/>
          <a:lstStyle>
            <a:lvl1pPr rtl="0">
              <a:defRPr lang="nb-NO" sz="2667" b="0" i="0" u="none" strike="noStrike" baseline="0" smtClean="0"/>
            </a:lvl1pPr>
          </a:lstStyle>
          <a:p>
            <a:pPr rtl="0"/>
            <a:r>
              <a:rPr lang="nb-NO" sz="2667" b="0" i="0" u="none" strike="noStrike" kern="1200" baseline="0" dirty="0">
                <a:solidFill>
                  <a:srgbClr val="6F7985"/>
                </a:solidFill>
                <a:latin typeface="+mn-lt"/>
              </a:rPr>
              <a:t>Klikk for å legge til tekst</a:t>
            </a:r>
          </a:p>
          <a:p>
            <a:pPr rtl="0"/>
            <a:r>
              <a:rPr lang="nb-NO" sz="2667" b="0" i="0" u="none" strike="noStrike" kern="1200" baseline="0" dirty="0">
                <a:solidFill>
                  <a:srgbClr val="6F7985"/>
                </a:solidFill>
                <a:latin typeface="+mn-lt"/>
              </a:rPr>
              <a:t>For å endre bakgrunn på lysbilde velger du ”Nytt lysbilde” </a:t>
            </a:r>
            <a:br>
              <a:rPr lang="nb-NO" sz="2667" b="0" i="0" u="none" strike="noStrike" kern="1200" baseline="0" dirty="0">
                <a:solidFill>
                  <a:srgbClr val="6F7985"/>
                </a:solidFill>
                <a:latin typeface="+mn-lt"/>
              </a:rPr>
            </a:br>
            <a:r>
              <a:rPr lang="nb-NO" sz="2667" b="0" i="0" u="none" strike="noStrike" kern="1200" baseline="0" dirty="0">
                <a:solidFill>
                  <a:srgbClr val="6F7985"/>
                </a:solidFill>
                <a:latin typeface="+mn-lt"/>
              </a:rPr>
              <a:t>fra båndet i hovedmenyen</a:t>
            </a:r>
          </a:p>
        </p:txBody>
      </p:sp>
      <p:sp>
        <p:nvSpPr>
          <p:cNvPr id="16" name="Plassholder for tittel 1"/>
          <p:cNvSpPr>
            <a:spLocks noGrp="1"/>
          </p:cNvSpPr>
          <p:nvPr>
            <p:ph type="title"/>
          </p:nvPr>
        </p:nvSpPr>
        <p:spPr>
          <a:xfrm>
            <a:off x="335360" y="692696"/>
            <a:ext cx="11521280" cy="720080"/>
          </a:xfrm>
          <a:prstGeom prst="rect">
            <a:avLst/>
          </a:prstGeom>
        </p:spPr>
        <p:txBody>
          <a:bodyPr vert="horz" lIns="91440" tIns="45720" rIns="91440" bIns="45720" rtlCol="0" anchor="ctr">
            <a:normAutofit/>
          </a:bodyPr>
          <a:lstStyle>
            <a:lvl1pPr>
              <a:defRPr>
                <a:solidFill>
                  <a:schemeClr val="tx1"/>
                </a:solidFill>
              </a:defRPr>
            </a:lvl1pPr>
          </a:lstStyle>
          <a:p>
            <a:r>
              <a:rPr lang="nb-NO"/>
              <a:t>Klikk for å redigere tittelstil</a:t>
            </a:r>
            <a:endParaRPr lang="nb-NO" dirty="0"/>
          </a:p>
        </p:txBody>
      </p:sp>
      <p:sp>
        <p:nvSpPr>
          <p:cNvPr id="8" name="Plassholder for dato 2"/>
          <p:cNvSpPr>
            <a:spLocks noGrp="1"/>
          </p:cNvSpPr>
          <p:nvPr>
            <p:ph type="dt" sz="half" idx="2"/>
          </p:nvPr>
        </p:nvSpPr>
        <p:spPr>
          <a:xfrm>
            <a:off x="326263" y="6305433"/>
            <a:ext cx="1338765" cy="331659"/>
          </a:xfrm>
          <a:prstGeom prst="rect">
            <a:avLst/>
          </a:prstGeom>
        </p:spPr>
        <p:txBody>
          <a:bodyPr anchor="ctr" anchorCtr="0"/>
          <a:lstStyle>
            <a:lvl1pPr>
              <a:defRPr sz="1600">
                <a:solidFill>
                  <a:schemeClr val="tx1"/>
                </a:solidFill>
              </a:defRPr>
            </a:lvl1pPr>
          </a:lstStyle>
          <a:p>
            <a:fld id="{F66A1E1D-0F1F-9F4F-93C1-4D66907DDED6}" type="datetime1">
              <a:rPr lang="nb-NO" smtClean="0"/>
              <a:t>27.05.2025</a:t>
            </a:fld>
            <a:endParaRPr lang="nb-NO" dirty="0"/>
          </a:p>
        </p:txBody>
      </p:sp>
      <p:sp>
        <p:nvSpPr>
          <p:cNvPr id="9" name="Plassholder for bunntekst 3"/>
          <p:cNvSpPr>
            <a:spLocks noGrp="1"/>
          </p:cNvSpPr>
          <p:nvPr>
            <p:ph type="ftr" sz="quarter" idx="3"/>
          </p:nvPr>
        </p:nvSpPr>
        <p:spPr>
          <a:xfrm>
            <a:off x="1825062" y="6305433"/>
            <a:ext cx="9237497" cy="325371"/>
          </a:xfrm>
          <a:prstGeom prst="rect">
            <a:avLst/>
          </a:prstGeom>
        </p:spPr>
        <p:txBody>
          <a:bodyPr anchor="ctr" anchorCtr="0"/>
          <a:lstStyle>
            <a:lvl1pPr algn="ctr">
              <a:defRPr sz="1600">
                <a:solidFill>
                  <a:schemeClr val="tx1"/>
                </a:solidFill>
              </a:defRPr>
            </a:lvl1pPr>
          </a:lstStyle>
          <a:p>
            <a:r>
              <a:rPr lang="nb-NO"/>
              <a:t>bunntekst</a:t>
            </a:r>
            <a:endParaRPr lang="nb-NO" dirty="0"/>
          </a:p>
        </p:txBody>
      </p:sp>
      <p:sp>
        <p:nvSpPr>
          <p:cNvPr id="10" name="Plassholder for lysbildenummer 4"/>
          <p:cNvSpPr>
            <a:spLocks noGrp="1"/>
          </p:cNvSpPr>
          <p:nvPr>
            <p:ph type="sldNum" sz="quarter" idx="4"/>
          </p:nvPr>
        </p:nvSpPr>
        <p:spPr>
          <a:xfrm>
            <a:off x="11257033" y="6311043"/>
            <a:ext cx="580791" cy="319760"/>
          </a:xfrm>
          <a:prstGeom prst="rect">
            <a:avLst/>
          </a:prstGeom>
        </p:spPr>
        <p:txBody>
          <a:bodyPr anchor="ctr" anchorCtr="0"/>
          <a:lstStyle>
            <a:lvl1pPr algn="ctr">
              <a:defRPr sz="1600">
                <a:solidFill>
                  <a:schemeClr val="tx1"/>
                </a:solidFill>
              </a:defRPr>
            </a:lvl1pPr>
          </a:lstStyle>
          <a:p>
            <a:fld id="{A67513C0-5F9E-431D-A218-42A3D8B9E734}" type="slidenum">
              <a:rPr lang="nb-NO" smtClean="0"/>
              <a:pPr/>
              <a:t>‹#›</a:t>
            </a:fld>
            <a:endParaRPr lang="nb-NO" dirty="0"/>
          </a:p>
        </p:txBody>
      </p:sp>
    </p:spTree>
    <p:extLst>
      <p:ext uri="{BB962C8B-B14F-4D97-AF65-F5344CB8AC3E}">
        <p14:creationId xmlns:p14="http://schemas.microsoft.com/office/powerpoint/2010/main" val="344620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3599723" y="2468895"/>
            <a:ext cx="8256917" cy="1344149"/>
          </a:xfrm>
        </p:spPr>
        <p:txBody>
          <a:bodyPr lIns="0">
            <a:normAutofit/>
          </a:bodyPr>
          <a:lstStyle>
            <a:lvl1pPr algn="l">
              <a:defRPr sz="4800" b="1">
                <a:solidFill>
                  <a:schemeClr val="tx1"/>
                </a:solidFill>
              </a:defRPr>
            </a:lvl1pPr>
          </a:lstStyle>
          <a:p>
            <a:r>
              <a:rPr lang="nb-NO" dirty="0"/>
              <a:t>Forside</a:t>
            </a:r>
          </a:p>
        </p:txBody>
      </p:sp>
      <p:sp>
        <p:nvSpPr>
          <p:cNvPr id="6" name="Undertittel 2"/>
          <p:cNvSpPr>
            <a:spLocks noGrp="1"/>
          </p:cNvSpPr>
          <p:nvPr>
            <p:ph type="subTitle" idx="1" hasCustomPrompt="1"/>
          </p:nvPr>
        </p:nvSpPr>
        <p:spPr>
          <a:xfrm>
            <a:off x="3599723" y="3813044"/>
            <a:ext cx="8256917" cy="1536171"/>
          </a:xfrm>
        </p:spPr>
        <p:txBody>
          <a:bodyPr lIns="0">
            <a:normAutofit/>
          </a:bodyPr>
          <a:lstStyle>
            <a:lvl1pPr marL="0" indent="0" algn="l">
              <a:buNone/>
              <a:defRPr sz="3733" b="1">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Tittel</a:t>
            </a:r>
          </a:p>
        </p:txBody>
      </p:sp>
      <p:sp>
        <p:nvSpPr>
          <p:cNvPr id="9" name="Plassholder for dato 2"/>
          <p:cNvSpPr>
            <a:spLocks noGrp="1"/>
          </p:cNvSpPr>
          <p:nvPr>
            <p:ph type="dt" sz="half" idx="2"/>
          </p:nvPr>
        </p:nvSpPr>
        <p:spPr>
          <a:xfrm>
            <a:off x="326263" y="6305433"/>
            <a:ext cx="1338765" cy="331659"/>
          </a:xfrm>
          <a:prstGeom prst="rect">
            <a:avLst/>
          </a:prstGeom>
        </p:spPr>
        <p:txBody>
          <a:bodyPr anchor="ctr" anchorCtr="0"/>
          <a:lstStyle>
            <a:lvl1pPr>
              <a:defRPr sz="1600">
                <a:solidFill>
                  <a:schemeClr val="tx1"/>
                </a:solidFill>
              </a:defRPr>
            </a:lvl1pPr>
          </a:lstStyle>
          <a:p>
            <a:fld id="{90E9F031-3467-48B4-AE76-D82B00646466}" type="datetimeFigureOut">
              <a:rPr lang="nb-NO" smtClean="0"/>
              <a:t>27.05.2025</a:t>
            </a:fld>
            <a:endParaRPr lang="nb-NO"/>
          </a:p>
        </p:txBody>
      </p:sp>
      <p:sp>
        <p:nvSpPr>
          <p:cNvPr id="11" name="Plassholder for lysbildenummer 4"/>
          <p:cNvSpPr>
            <a:spLocks noGrp="1"/>
          </p:cNvSpPr>
          <p:nvPr>
            <p:ph type="sldNum" sz="quarter" idx="4"/>
          </p:nvPr>
        </p:nvSpPr>
        <p:spPr>
          <a:xfrm>
            <a:off x="11257033" y="6311043"/>
            <a:ext cx="580791" cy="319760"/>
          </a:xfrm>
          <a:prstGeom prst="rect">
            <a:avLst/>
          </a:prstGeom>
        </p:spPr>
        <p:txBody>
          <a:bodyPr anchor="ctr" anchorCtr="0"/>
          <a:lstStyle>
            <a:lvl1pPr algn="ctr">
              <a:defRPr sz="1600">
                <a:solidFill>
                  <a:schemeClr val="tx1"/>
                </a:solidFill>
              </a:defRPr>
            </a:lvl1pPr>
          </a:lstStyle>
          <a:p>
            <a:fld id="{395CD267-6497-49AE-B8F9-94FDE5EFD796}" type="slidenum">
              <a:rPr lang="nb-NO" smtClean="0"/>
              <a:t>‹#›</a:t>
            </a:fld>
            <a:endParaRPr lang="nb-NO"/>
          </a:p>
        </p:txBody>
      </p:sp>
    </p:spTree>
    <p:extLst>
      <p:ext uri="{BB962C8B-B14F-4D97-AF65-F5344CB8AC3E}">
        <p14:creationId xmlns:p14="http://schemas.microsoft.com/office/powerpoint/2010/main" val="1783853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5/27/2025</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316333103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7" r:id="rId7"/>
    <p:sldLayoutId id="2147483733" r:id="rId8"/>
    <p:sldLayoutId id="2147483734" r:id="rId9"/>
    <p:sldLayoutId id="2147483735" r:id="rId10"/>
    <p:sldLayoutId id="2147483736" r:id="rId11"/>
    <p:sldLayoutId id="2147483740" r:id="rId12"/>
    <p:sldLayoutId id="2147483741" r:id="rId13"/>
    <p:sldLayoutId id="2147483742" r:id="rId14"/>
    <p:sldLayoutId id="2147483743" r:id="rId15"/>
    <p:sldLayoutId id="2147483744" r:id="rId16"/>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3.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1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youtu.be/3zruVyvDWKs"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3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7.xml"/><Relationship Id="rId4" Type="http://schemas.openxmlformats.org/officeDocument/2006/relationships/image" Target="../media/image40.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703444" y="164432"/>
            <a:ext cx="8792978" cy="1773984"/>
          </a:xfrm>
        </p:spPr>
        <p:txBody>
          <a:bodyPr>
            <a:normAutofit/>
          </a:bodyPr>
          <a:lstStyle/>
          <a:p>
            <a:pPr algn="ctr"/>
            <a:r>
              <a:rPr lang="nb-NO" sz="6000" dirty="0"/>
              <a:t>Sosial deltagelse etter ervervet hjerneskade</a:t>
            </a:r>
            <a:endParaRPr lang="nb-NO" sz="5400" dirty="0"/>
          </a:p>
        </p:txBody>
      </p:sp>
      <p:sp>
        <p:nvSpPr>
          <p:cNvPr id="3" name="Undertittel 2"/>
          <p:cNvSpPr>
            <a:spLocks noGrp="1"/>
          </p:cNvSpPr>
          <p:nvPr>
            <p:ph type="subTitle" idx="1"/>
          </p:nvPr>
        </p:nvSpPr>
        <p:spPr>
          <a:xfrm>
            <a:off x="55418" y="3944540"/>
            <a:ext cx="2413149" cy="3071362"/>
          </a:xfrm>
        </p:spPr>
        <p:txBody>
          <a:bodyPr>
            <a:normAutofit/>
          </a:bodyPr>
          <a:lstStyle/>
          <a:p>
            <a:pPr>
              <a:lnSpc>
                <a:spcPts val="2400"/>
              </a:lnSpc>
            </a:pPr>
            <a:r>
              <a:rPr lang="nb-NO" sz="2400" b="0" dirty="0"/>
              <a:t>Martin Matre</a:t>
            </a:r>
          </a:p>
          <a:p>
            <a:pPr>
              <a:lnSpc>
                <a:spcPts val="2400"/>
              </a:lnSpc>
            </a:pPr>
            <a:r>
              <a:rPr lang="nb-NO" sz="2400" b="0" dirty="0"/>
              <a:t>Nevropsykolog/</a:t>
            </a:r>
          </a:p>
          <a:p>
            <a:pPr>
              <a:lnSpc>
                <a:spcPts val="2400"/>
              </a:lnSpc>
            </a:pPr>
            <a:r>
              <a:rPr lang="nb-NO" sz="2400" b="0" dirty="0" err="1"/>
              <a:t>PhD</a:t>
            </a:r>
            <a:r>
              <a:rPr lang="nb-NO" sz="2400" b="0" dirty="0"/>
              <a:t>-student</a:t>
            </a:r>
          </a:p>
          <a:p>
            <a:pPr>
              <a:lnSpc>
                <a:spcPts val="2400"/>
              </a:lnSpc>
            </a:pPr>
            <a:r>
              <a:rPr lang="nb-NO" sz="2400" b="0" dirty="0"/>
              <a:t>Sunnaas sykehus</a:t>
            </a:r>
          </a:p>
          <a:p>
            <a:pPr>
              <a:lnSpc>
                <a:spcPts val="2400"/>
              </a:lnSpc>
            </a:pPr>
            <a:r>
              <a:rPr lang="nb-NO" sz="2400" b="0" dirty="0" err="1"/>
              <a:t>martin.matre</a:t>
            </a:r>
            <a:r>
              <a:rPr lang="nb-NO" sz="2400" b="0" dirty="0"/>
              <a:t>@</a:t>
            </a:r>
            <a:br>
              <a:rPr lang="nb-NO" sz="2400" b="0" dirty="0"/>
            </a:br>
            <a:r>
              <a:rPr lang="nb-NO" sz="2400" b="0" dirty="0"/>
              <a:t>sunnaas.no</a:t>
            </a:r>
          </a:p>
          <a:p>
            <a:pPr>
              <a:lnSpc>
                <a:spcPts val="2400"/>
              </a:lnSpc>
            </a:pPr>
            <a:endParaRPr lang="nb-NO" sz="2400" b="0" dirty="0"/>
          </a:p>
        </p:txBody>
      </p:sp>
      <p:sp>
        <p:nvSpPr>
          <p:cNvPr id="8" name="Tittel 1">
            <a:extLst>
              <a:ext uri="{FF2B5EF4-FFF2-40B4-BE49-F238E27FC236}">
                <a16:creationId xmlns:a16="http://schemas.microsoft.com/office/drawing/2014/main" id="{BD2ED9E5-A956-3513-F588-61E005438E17}"/>
              </a:ext>
            </a:extLst>
          </p:cNvPr>
          <p:cNvSpPr txBox="1">
            <a:spLocks/>
          </p:cNvSpPr>
          <p:nvPr/>
        </p:nvSpPr>
        <p:spPr>
          <a:xfrm>
            <a:off x="3239505" y="5806576"/>
            <a:ext cx="8256917" cy="1177633"/>
          </a:xfrm>
          <a:prstGeom prst="rect">
            <a:avLst/>
          </a:prstGeom>
        </p:spPr>
        <p:txBody>
          <a:bodyPr vert="horz" lIns="0" tIns="45720" rIns="91440" bIns="45720" rtlCol="0" anchor="ctr">
            <a:norm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pPr algn="ctr"/>
            <a:r>
              <a:rPr lang="nb-NO" sz="4000" dirty="0"/>
              <a:t>I lys av yrkesrettet rehabilitering</a:t>
            </a:r>
            <a:endParaRPr lang="nb-NO" sz="3600" dirty="0"/>
          </a:p>
        </p:txBody>
      </p:sp>
      <p:pic>
        <p:nvPicPr>
          <p:cNvPr id="2050" name="Picture 2" descr="Working With Others - Thought for Today">
            <a:extLst>
              <a:ext uri="{FF2B5EF4-FFF2-40B4-BE49-F238E27FC236}">
                <a16:creationId xmlns:a16="http://schemas.microsoft.com/office/drawing/2014/main" id="{E737A515-314C-778C-8FC8-3B40E6AA4E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500" r="26021"/>
          <a:stretch>
            <a:fillRect/>
          </a:stretch>
        </p:blipFill>
        <p:spPr bwMode="auto">
          <a:xfrm>
            <a:off x="5416349" y="1989162"/>
            <a:ext cx="3367168" cy="4036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280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5"/>
            <a:ext cx="10515600" cy="854075"/>
          </a:xfrm>
        </p:spPr>
        <p:txBody>
          <a:bodyPr>
            <a:normAutofit fontScale="90000"/>
          </a:bodyPr>
          <a:lstStyle/>
          <a:p>
            <a:r>
              <a:rPr lang="nb-NO" dirty="0"/>
              <a:t>Sosial deltagelse etter ervervet hjerneskade: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92986814"/>
              </p:ext>
            </p:extLst>
          </p:nvPr>
        </p:nvGraphicFramePr>
        <p:xfrm>
          <a:off x="334963" y="1484313"/>
          <a:ext cx="11522075" cy="4641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0620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8" name="Bilde 7" descr="Et bilde som inneholder utendørs, sky, himmel, tre&#10;&#10;KI-generert innhold kan være feil.">
            <a:extLst>
              <a:ext uri="{FF2B5EF4-FFF2-40B4-BE49-F238E27FC236}">
                <a16:creationId xmlns:a16="http://schemas.microsoft.com/office/drawing/2014/main" id="{053E0386-4E96-58C8-6BEE-4A0AE4FA87ED}"/>
              </a:ext>
            </a:extLst>
          </p:cNvPr>
          <p:cNvPicPr>
            <a:picLocks noChangeAspect="1"/>
          </p:cNvPicPr>
          <p:nvPr/>
        </p:nvPicPr>
        <p:blipFill>
          <a:blip r:embed="rId2">
            <a:extLst>
              <a:ext uri="{28A0092B-C50C-407E-A947-70E740481C1C}">
                <a14:useLocalDpi xmlns:a14="http://schemas.microsoft.com/office/drawing/2010/main" val="0"/>
              </a:ext>
            </a:extLst>
          </a:blip>
          <a:srcRect r="2" b="2991"/>
          <a:stretch>
            <a:fillRect/>
          </a:stretch>
        </p:blipFill>
        <p:spPr>
          <a:xfrm>
            <a:off x="7474521" y="0"/>
            <a:ext cx="4717485" cy="3432357"/>
          </a:xfrm>
          <a:prstGeom prst="rect">
            <a:avLst/>
          </a:prstGeom>
        </p:spPr>
      </p:pic>
      <p:pic>
        <p:nvPicPr>
          <p:cNvPr id="6" name="Plassholder for innhold 5" descr="Et bilde som inneholder klær, Menneskeansikt, person, innendørs&#10;&#10;KI-generert innhold kan være feil.">
            <a:extLst>
              <a:ext uri="{FF2B5EF4-FFF2-40B4-BE49-F238E27FC236}">
                <a16:creationId xmlns:a16="http://schemas.microsoft.com/office/drawing/2014/main" id="{7BF7BC43-BC33-0333-859D-A7E8B2EAB808}"/>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rcRect l="2414" r="7860"/>
          <a:stretch>
            <a:fillRect/>
          </a:stretch>
        </p:blipFill>
        <p:spPr>
          <a:xfrm>
            <a:off x="7480300" y="3332503"/>
            <a:ext cx="4711700" cy="3505189"/>
          </a:xfrm>
          <a:prstGeom prst="rect">
            <a:avLst/>
          </a:prstGeom>
        </p:spPr>
      </p:pic>
      <p:sp>
        <p:nvSpPr>
          <p:cNvPr id="15" name="Rectangle 14">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803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0889EC4-6D1A-1587-D7C5-DC34C9E98AF6}"/>
              </a:ext>
            </a:extLst>
          </p:cNvPr>
          <p:cNvSpPr>
            <a:spLocks noGrp="1"/>
          </p:cNvSpPr>
          <p:nvPr>
            <p:ph type="title"/>
          </p:nvPr>
        </p:nvSpPr>
        <p:spPr>
          <a:xfrm>
            <a:off x="1500136" y="232349"/>
            <a:ext cx="5141964" cy="1720121"/>
          </a:xfrm>
        </p:spPr>
        <p:txBody>
          <a:bodyPr vert="horz" lIns="91440" tIns="45720" rIns="91440" bIns="45720" rtlCol="0" anchor="b">
            <a:normAutofit/>
          </a:bodyPr>
          <a:lstStyle/>
          <a:p>
            <a:r>
              <a:rPr lang="en-US" sz="5400" b="1" i="0" kern="1200" cap="all" baseline="0" dirty="0">
                <a:solidFill>
                  <a:schemeClr val="bg1"/>
                </a:solidFill>
                <a:latin typeface="+mj-lt"/>
                <a:ea typeface="+mj-ea"/>
                <a:cs typeface="+mj-cs"/>
              </a:rPr>
              <a:t>Kort om meg</a:t>
            </a:r>
          </a:p>
        </p:txBody>
      </p:sp>
      <p:sp>
        <p:nvSpPr>
          <p:cNvPr id="17"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7334" y="19317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19"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16112" y="214158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1794" y="23854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cxnSp>
        <p:nvCxnSpPr>
          <p:cNvPr id="23"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5145" y="348489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9" name="Content Placeholder 9">
            <a:extLst>
              <a:ext uri="{FF2B5EF4-FFF2-40B4-BE49-F238E27FC236}">
                <a16:creationId xmlns:a16="http://schemas.microsoft.com/office/drawing/2014/main" id="{E532CAFE-B135-91BD-A41F-F29DF33EFC50}"/>
              </a:ext>
            </a:extLst>
          </p:cNvPr>
          <p:cNvSpPr txBox="1">
            <a:spLocks/>
          </p:cNvSpPr>
          <p:nvPr/>
        </p:nvSpPr>
        <p:spPr>
          <a:xfrm>
            <a:off x="1365257" y="2513179"/>
            <a:ext cx="5141963" cy="31786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err="1"/>
              <a:t>Spesialist</a:t>
            </a:r>
            <a:r>
              <a:rPr lang="en-US" sz="2400" dirty="0"/>
              <a:t> </a:t>
            </a:r>
            <a:r>
              <a:rPr lang="en-US" sz="2400" dirty="0" err="1"/>
              <a:t>i</a:t>
            </a:r>
            <a:r>
              <a:rPr lang="en-US" sz="2400" dirty="0"/>
              <a:t> </a:t>
            </a:r>
            <a:r>
              <a:rPr lang="en-US" sz="2400" dirty="0" err="1"/>
              <a:t>klinisk</a:t>
            </a:r>
            <a:r>
              <a:rPr lang="en-US" sz="2400" dirty="0"/>
              <a:t> </a:t>
            </a:r>
            <a:r>
              <a:rPr lang="en-US" sz="2400" dirty="0" err="1"/>
              <a:t>nevropsykologi</a:t>
            </a:r>
            <a:endParaRPr lang="en-US" sz="2400" dirty="0"/>
          </a:p>
          <a:p>
            <a:endParaRPr lang="en-US" sz="2400" dirty="0"/>
          </a:p>
          <a:p>
            <a:r>
              <a:rPr lang="en-US" sz="2400" dirty="0" err="1"/>
              <a:t>Avdeling</a:t>
            </a:r>
            <a:r>
              <a:rPr lang="en-US" sz="2400" dirty="0"/>
              <a:t> for </a:t>
            </a:r>
            <a:r>
              <a:rPr lang="en-US" sz="2400" dirty="0" err="1"/>
              <a:t>Traumatisk</a:t>
            </a:r>
            <a:r>
              <a:rPr lang="en-US" sz="2400" dirty="0"/>
              <a:t> </a:t>
            </a:r>
            <a:r>
              <a:rPr lang="en-US" sz="2400" dirty="0" err="1"/>
              <a:t>Hjerneskade</a:t>
            </a:r>
            <a:r>
              <a:rPr lang="en-US" sz="2400" dirty="0"/>
              <a:t>, </a:t>
            </a:r>
            <a:r>
              <a:rPr lang="en-US" sz="2400" dirty="0" err="1"/>
              <a:t>Sunnaas</a:t>
            </a:r>
            <a:r>
              <a:rPr lang="en-US" sz="2400" dirty="0"/>
              <a:t> </a:t>
            </a:r>
            <a:r>
              <a:rPr lang="en-US" sz="2400" dirty="0" err="1"/>
              <a:t>sykehus</a:t>
            </a:r>
            <a:endParaRPr lang="en-US" sz="2400" dirty="0"/>
          </a:p>
          <a:p>
            <a:endParaRPr lang="en-US" sz="2400" dirty="0"/>
          </a:p>
          <a:p>
            <a:r>
              <a:rPr lang="en-US" sz="2400" dirty="0"/>
              <a:t>PhD-student – </a:t>
            </a:r>
            <a:r>
              <a:rPr lang="en-US" sz="2400" dirty="0" err="1"/>
              <a:t>sosial</a:t>
            </a:r>
            <a:r>
              <a:rPr lang="en-US" sz="2400" dirty="0"/>
              <a:t> </a:t>
            </a:r>
            <a:r>
              <a:rPr lang="en-US" sz="2400" dirty="0" err="1"/>
              <a:t>kognisjon</a:t>
            </a:r>
            <a:r>
              <a:rPr lang="en-US" sz="2400" dirty="0"/>
              <a:t> </a:t>
            </a:r>
            <a:r>
              <a:rPr lang="en-US" sz="2400" dirty="0" err="1"/>
              <a:t>etter</a:t>
            </a:r>
            <a:r>
              <a:rPr lang="en-US" sz="2400" dirty="0"/>
              <a:t> </a:t>
            </a:r>
            <a:r>
              <a:rPr lang="en-US" sz="2400" dirty="0" err="1"/>
              <a:t>ervervet</a:t>
            </a:r>
            <a:r>
              <a:rPr lang="en-US" sz="2400" dirty="0"/>
              <a:t> </a:t>
            </a:r>
            <a:r>
              <a:rPr lang="en-US" sz="2400" dirty="0" err="1"/>
              <a:t>hjerneskade</a:t>
            </a:r>
            <a:endParaRPr lang="en-US" sz="2400" dirty="0"/>
          </a:p>
        </p:txBody>
      </p:sp>
    </p:spTree>
    <p:extLst>
      <p:ext uri="{BB962C8B-B14F-4D97-AF65-F5344CB8AC3E}">
        <p14:creationId xmlns:p14="http://schemas.microsoft.com/office/powerpoint/2010/main" val="1166844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741FC80F-AC43-1F2C-4559-AA5D66C90F4E}"/>
              </a:ext>
            </a:extLst>
          </p:cNvPr>
          <p:cNvPicPr>
            <a:picLocks noGrp="1" noChangeAspect="1"/>
          </p:cNvPicPr>
          <p:nvPr>
            <p:ph sz="quarter" idx="10"/>
          </p:nvPr>
        </p:nvPicPr>
        <p:blipFill>
          <a:blip r:embed="rId2"/>
          <a:stretch>
            <a:fillRect/>
          </a:stretch>
        </p:blipFill>
        <p:spPr>
          <a:xfrm>
            <a:off x="2212397" y="1"/>
            <a:ext cx="6470924" cy="6688294"/>
          </a:xfrm>
        </p:spPr>
      </p:pic>
      <p:pic>
        <p:nvPicPr>
          <p:cNvPr id="7" name="Bilde 6">
            <a:extLst>
              <a:ext uri="{FF2B5EF4-FFF2-40B4-BE49-F238E27FC236}">
                <a16:creationId xmlns:a16="http://schemas.microsoft.com/office/drawing/2014/main" id="{74F38C6C-79CA-761A-5E6C-ED20387BD4CD}"/>
              </a:ext>
            </a:extLst>
          </p:cNvPr>
          <p:cNvPicPr>
            <a:picLocks noChangeAspect="1"/>
          </p:cNvPicPr>
          <p:nvPr/>
        </p:nvPicPr>
        <p:blipFill>
          <a:blip r:embed="rId3"/>
          <a:stretch>
            <a:fillRect/>
          </a:stretch>
        </p:blipFill>
        <p:spPr>
          <a:xfrm>
            <a:off x="619555" y="88935"/>
            <a:ext cx="1524078" cy="654084"/>
          </a:xfrm>
          <a:prstGeom prst="rect">
            <a:avLst/>
          </a:prstGeom>
        </p:spPr>
      </p:pic>
      <p:pic>
        <p:nvPicPr>
          <p:cNvPr id="9" name="Bilde 8">
            <a:extLst>
              <a:ext uri="{FF2B5EF4-FFF2-40B4-BE49-F238E27FC236}">
                <a16:creationId xmlns:a16="http://schemas.microsoft.com/office/drawing/2014/main" id="{1E624C11-0090-5549-6D16-34C70FB9870F}"/>
              </a:ext>
            </a:extLst>
          </p:cNvPr>
          <p:cNvPicPr>
            <a:picLocks noChangeAspect="1"/>
          </p:cNvPicPr>
          <p:nvPr/>
        </p:nvPicPr>
        <p:blipFill>
          <a:blip r:embed="rId4"/>
          <a:stretch>
            <a:fillRect/>
          </a:stretch>
        </p:blipFill>
        <p:spPr>
          <a:xfrm>
            <a:off x="8343702" y="2262118"/>
            <a:ext cx="3848298" cy="4426177"/>
          </a:xfrm>
          <a:prstGeom prst="rect">
            <a:avLst/>
          </a:prstGeom>
        </p:spPr>
      </p:pic>
    </p:spTree>
    <p:extLst>
      <p:ext uri="{BB962C8B-B14F-4D97-AF65-F5344CB8AC3E}">
        <p14:creationId xmlns:p14="http://schemas.microsoft.com/office/powerpoint/2010/main" val="1337714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person, klær, Menneskeansikt, innendørs&#10;&#10;KI-generert innhold kan være feil.">
            <a:extLst>
              <a:ext uri="{FF2B5EF4-FFF2-40B4-BE49-F238E27FC236}">
                <a16:creationId xmlns:a16="http://schemas.microsoft.com/office/drawing/2014/main" id="{F68289F8-E5C6-8464-338F-7F393724D7C7}"/>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1432560" y="1464766"/>
            <a:ext cx="4663440" cy="3108960"/>
          </a:xfrm>
        </p:spPr>
      </p:pic>
      <p:pic>
        <p:nvPicPr>
          <p:cNvPr id="7" name="Bilde 6" descr="Et bilde som inneholder klokke&#10;&#10;KI-generert innhold kan være feil.">
            <a:extLst>
              <a:ext uri="{FF2B5EF4-FFF2-40B4-BE49-F238E27FC236}">
                <a16:creationId xmlns:a16="http://schemas.microsoft.com/office/drawing/2014/main" id="{C96E0A02-1BE1-1346-1837-15F4BF7665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4013" y="218107"/>
            <a:ext cx="4227576" cy="3108960"/>
          </a:xfrm>
          <a:prstGeom prst="rect">
            <a:avLst/>
          </a:prstGeom>
        </p:spPr>
      </p:pic>
      <p:pic>
        <p:nvPicPr>
          <p:cNvPr id="8" name="Bilde 7" descr="Et bilde som inneholder klær, kvinne, sko, møbler&#10;&#10;KI-generert innhold kan være feil.">
            <a:extLst>
              <a:ext uri="{FF2B5EF4-FFF2-40B4-BE49-F238E27FC236}">
                <a16:creationId xmlns:a16="http://schemas.microsoft.com/office/drawing/2014/main" id="{7F7D5D64-8B2A-102F-764A-9114B0A63D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7104" y="4233672"/>
            <a:ext cx="5644896" cy="2624328"/>
          </a:xfrm>
          <a:prstGeom prst="rect">
            <a:avLst/>
          </a:prstGeom>
        </p:spPr>
      </p:pic>
      <p:sp>
        <p:nvSpPr>
          <p:cNvPr id="9" name="Pil: ned 8">
            <a:extLst>
              <a:ext uri="{FF2B5EF4-FFF2-40B4-BE49-F238E27FC236}">
                <a16:creationId xmlns:a16="http://schemas.microsoft.com/office/drawing/2014/main" id="{53976C28-2E7B-A23F-780E-E0B9F2743157}"/>
              </a:ext>
            </a:extLst>
          </p:cNvPr>
          <p:cNvSpPr/>
          <p:nvPr/>
        </p:nvSpPr>
        <p:spPr>
          <a:xfrm>
            <a:off x="187377" y="1464766"/>
            <a:ext cx="1161738" cy="310896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il: opp 9">
            <a:extLst>
              <a:ext uri="{FF2B5EF4-FFF2-40B4-BE49-F238E27FC236}">
                <a16:creationId xmlns:a16="http://schemas.microsoft.com/office/drawing/2014/main" id="{3BF22A09-C56C-E883-B17B-B576B3B61CBF}"/>
              </a:ext>
            </a:extLst>
          </p:cNvPr>
          <p:cNvSpPr/>
          <p:nvPr/>
        </p:nvSpPr>
        <p:spPr>
          <a:xfrm>
            <a:off x="7158335" y="907774"/>
            <a:ext cx="1230292" cy="332589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1356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6668" name="Straight Connector 26630">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26669" name="Rectangle 26632">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tel 2">
            <a:extLst>
              <a:ext uri="{FF2B5EF4-FFF2-40B4-BE49-F238E27FC236}">
                <a16:creationId xmlns:a16="http://schemas.microsoft.com/office/drawing/2014/main" id="{BD8CCA79-1D0A-BCB5-2D41-235499A58249}"/>
              </a:ext>
            </a:extLst>
          </p:cNvPr>
          <p:cNvSpPr>
            <a:spLocks noGrp="1"/>
          </p:cNvSpPr>
          <p:nvPr>
            <p:ph type="title"/>
          </p:nvPr>
        </p:nvSpPr>
        <p:spPr>
          <a:xfrm>
            <a:off x="5758078" y="467271"/>
            <a:ext cx="6311180" cy="1095425"/>
          </a:xfrm>
        </p:spPr>
        <p:txBody>
          <a:bodyPr vert="horz" lIns="91440" tIns="45720" rIns="91440" bIns="45720" rtlCol="0" anchor="b">
            <a:normAutofit fontScale="90000"/>
          </a:bodyPr>
          <a:lstStyle/>
          <a:p>
            <a:r>
              <a:rPr lang="en-US" sz="3400" kern="1200" dirty="0" err="1">
                <a:solidFill>
                  <a:schemeClr val="tx1"/>
                </a:solidFill>
                <a:latin typeface="+mj-lt"/>
                <a:ea typeface="+mj-ea"/>
                <a:cs typeface="+mj-cs"/>
              </a:rPr>
              <a:t>Hvorfor</a:t>
            </a:r>
            <a:r>
              <a:rPr lang="en-US" sz="3400" kern="1200" dirty="0">
                <a:solidFill>
                  <a:schemeClr val="tx1"/>
                </a:solidFill>
                <a:latin typeface="+mj-lt"/>
                <a:ea typeface="+mj-ea"/>
                <a:cs typeface="+mj-cs"/>
              </a:rPr>
              <a:t> er </a:t>
            </a:r>
            <a:r>
              <a:rPr lang="en-US" sz="3400" kern="1200" dirty="0" err="1">
                <a:solidFill>
                  <a:schemeClr val="tx1"/>
                </a:solidFill>
                <a:latin typeface="+mj-lt"/>
                <a:ea typeface="+mj-ea"/>
                <a:cs typeface="+mj-cs"/>
              </a:rPr>
              <a:t>sosial</a:t>
            </a:r>
            <a:r>
              <a:rPr lang="en-US" sz="3400" kern="1200" dirty="0">
                <a:solidFill>
                  <a:schemeClr val="tx1"/>
                </a:solidFill>
                <a:latin typeface="+mj-lt"/>
                <a:ea typeface="+mj-ea"/>
                <a:cs typeface="+mj-cs"/>
              </a:rPr>
              <a:t> </a:t>
            </a:r>
            <a:r>
              <a:rPr lang="en-US" sz="3400" kern="1200" dirty="0" err="1">
                <a:solidFill>
                  <a:schemeClr val="tx1"/>
                </a:solidFill>
                <a:latin typeface="+mj-lt"/>
                <a:ea typeface="+mj-ea"/>
                <a:cs typeface="+mj-cs"/>
              </a:rPr>
              <a:t>deltagelse</a:t>
            </a:r>
            <a:r>
              <a:rPr lang="en-US" sz="3400" kern="1200" dirty="0">
                <a:solidFill>
                  <a:schemeClr val="tx1"/>
                </a:solidFill>
                <a:latin typeface="+mj-lt"/>
                <a:ea typeface="+mj-ea"/>
                <a:cs typeface="+mj-cs"/>
              </a:rPr>
              <a:t> </a:t>
            </a:r>
            <a:r>
              <a:rPr lang="en-US" sz="3400" kern="1200" dirty="0" err="1">
                <a:solidFill>
                  <a:schemeClr val="tx1"/>
                </a:solidFill>
                <a:latin typeface="+mj-lt"/>
                <a:ea typeface="+mj-ea"/>
                <a:cs typeface="+mj-cs"/>
              </a:rPr>
              <a:t>viktig</a:t>
            </a:r>
            <a:r>
              <a:rPr lang="en-US" sz="3400" kern="1200" dirty="0">
                <a:solidFill>
                  <a:schemeClr val="tx1"/>
                </a:solidFill>
                <a:latin typeface="+mj-lt"/>
                <a:ea typeface="+mj-ea"/>
                <a:cs typeface="+mj-cs"/>
              </a:rPr>
              <a:t> – </a:t>
            </a:r>
            <a:r>
              <a:rPr lang="en-US" sz="3400" kern="1200" dirty="0" err="1">
                <a:solidFill>
                  <a:schemeClr val="tx1"/>
                </a:solidFill>
                <a:latin typeface="+mj-lt"/>
                <a:ea typeface="+mj-ea"/>
                <a:cs typeface="+mj-cs"/>
              </a:rPr>
              <a:t>også</a:t>
            </a:r>
            <a:r>
              <a:rPr lang="en-US" sz="3400" kern="1200" dirty="0">
                <a:solidFill>
                  <a:schemeClr val="tx1"/>
                </a:solidFill>
                <a:latin typeface="+mj-lt"/>
                <a:ea typeface="+mj-ea"/>
                <a:cs typeface="+mj-cs"/>
              </a:rPr>
              <a:t> </a:t>
            </a:r>
            <a:r>
              <a:rPr lang="en-US" sz="3400" kern="1200" dirty="0" err="1">
                <a:solidFill>
                  <a:schemeClr val="tx1"/>
                </a:solidFill>
                <a:latin typeface="+mj-lt"/>
                <a:ea typeface="+mj-ea"/>
                <a:cs typeface="+mj-cs"/>
              </a:rPr>
              <a:t>i</a:t>
            </a:r>
            <a:r>
              <a:rPr lang="en-US" sz="3400" kern="1200" dirty="0">
                <a:solidFill>
                  <a:schemeClr val="tx1"/>
                </a:solidFill>
                <a:latin typeface="+mj-lt"/>
                <a:ea typeface="+mj-ea"/>
                <a:cs typeface="+mj-cs"/>
              </a:rPr>
              <a:t> </a:t>
            </a:r>
            <a:r>
              <a:rPr lang="en-US" sz="3400" kern="1200" dirty="0" err="1">
                <a:solidFill>
                  <a:schemeClr val="tx1"/>
                </a:solidFill>
                <a:latin typeface="+mj-lt"/>
                <a:ea typeface="+mj-ea"/>
                <a:cs typeface="+mj-cs"/>
              </a:rPr>
              <a:t>arbeidsrettet</a:t>
            </a:r>
            <a:r>
              <a:rPr lang="en-US" sz="3400" kern="1200" dirty="0">
                <a:solidFill>
                  <a:schemeClr val="tx1"/>
                </a:solidFill>
                <a:latin typeface="+mj-lt"/>
                <a:ea typeface="+mj-ea"/>
                <a:cs typeface="+mj-cs"/>
              </a:rPr>
              <a:t> </a:t>
            </a:r>
            <a:r>
              <a:rPr lang="en-US" sz="3400" kern="1200" dirty="0" err="1">
                <a:solidFill>
                  <a:schemeClr val="tx1"/>
                </a:solidFill>
                <a:latin typeface="+mj-lt"/>
                <a:ea typeface="+mj-ea"/>
                <a:cs typeface="+mj-cs"/>
              </a:rPr>
              <a:t>rehabilitering</a:t>
            </a:r>
            <a:r>
              <a:rPr lang="en-US" sz="3400" kern="1200" dirty="0">
                <a:solidFill>
                  <a:schemeClr val="tx1"/>
                </a:solidFill>
                <a:latin typeface="+mj-lt"/>
                <a:ea typeface="+mj-ea"/>
                <a:cs typeface="+mj-cs"/>
              </a:rPr>
              <a:t>?</a:t>
            </a:r>
          </a:p>
        </p:txBody>
      </p:sp>
      <p:sp>
        <p:nvSpPr>
          <p:cNvPr id="26670" name="Oval 26634">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Bilde 5">
            <a:extLst>
              <a:ext uri="{FF2B5EF4-FFF2-40B4-BE49-F238E27FC236}">
                <a16:creationId xmlns:a16="http://schemas.microsoft.com/office/drawing/2014/main" id="{B6051428-C859-649A-CB74-47E4B8C72568}"/>
              </a:ext>
            </a:extLst>
          </p:cNvPr>
          <p:cNvPicPr>
            <a:picLocks noChangeAspect="1"/>
          </p:cNvPicPr>
          <p:nvPr/>
        </p:nvPicPr>
        <p:blipFill>
          <a:blip r:embed="rId3"/>
          <a:srcRect l="11628" r="3062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6671"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6672"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26626" name="Content Placeholder 2">
            <a:extLst>
              <a:ext uri="{FF2B5EF4-FFF2-40B4-BE49-F238E27FC236}">
                <a16:creationId xmlns:a16="http://schemas.microsoft.com/office/drawing/2014/main" id="{551F8570-B28F-7F6A-DE42-4F6B418EE8CD}"/>
              </a:ext>
            </a:extLst>
          </p:cNvPr>
          <p:cNvSpPr>
            <a:spLocks noGrp="1" noChangeArrowheads="1"/>
          </p:cNvSpPr>
          <p:nvPr>
            <p:ph idx="4294967295"/>
          </p:nvPr>
        </p:nvSpPr>
        <p:spPr>
          <a:xfrm>
            <a:off x="6657715" y="2990818"/>
            <a:ext cx="4195673" cy="2913872"/>
          </a:xfrm>
        </p:spPr>
        <p:style>
          <a:lnRef idx="3">
            <a:schemeClr val="lt1"/>
          </a:lnRef>
          <a:fillRef idx="1">
            <a:schemeClr val="accent2"/>
          </a:fillRef>
          <a:effectRef idx="1">
            <a:schemeClr val="accent2"/>
          </a:effectRef>
          <a:fontRef idx="minor">
            <a:schemeClr val="lt1"/>
          </a:fontRef>
        </p:style>
        <p:txBody>
          <a:bodyPr vert="horz" lIns="91440" tIns="45720" rIns="91440" bIns="45720" rtlCol="0" anchor="t">
            <a:normAutofit/>
          </a:bodyPr>
          <a:lstStyle/>
          <a:p>
            <a:pPr marL="0" indent="0">
              <a:buNone/>
            </a:pPr>
            <a:endParaRPr lang="en-US" altLang="nb-NO" sz="2400" dirty="0">
              <a:solidFill>
                <a:schemeClr val="tx1"/>
              </a:solidFill>
            </a:endParaRPr>
          </a:p>
          <a:p>
            <a:pPr marL="0" indent="0">
              <a:buNone/>
            </a:pPr>
            <a:r>
              <a:rPr lang="en-US" altLang="nb-NO" sz="2400" dirty="0">
                <a:solidFill>
                  <a:schemeClr val="tx1"/>
                </a:solidFill>
              </a:rPr>
              <a:t>«A main aim in all rehabilitation is to help reestablish a sense of purpose and meaning in people’s lives»</a:t>
            </a:r>
          </a:p>
          <a:p>
            <a:pPr marL="0" indent="0" algn="r">
              <a:buNone/>
            </a:pPr>
            <a:r>
              <a:rPr lang="en-US" altLang="nb-NO" sz="2000" dirty="0">
                <a:solidFill>
                  <a:schemeClr val="tx1"/>
                </a:solidFill>
              </a:rPr>
              <a:t>G. </a:t>
            </a:r>
            <a:r>
              <a:rPr lang="en-US" altLang="nb-NO" sz="2000" dirty="0" err="1">
                <a:solidFill>
                  <a:schemeClr val="tx1"/>
                </a:solidFill>
              </a:rPr>
              <a:t>Prigatano</a:t>
            </a:r>
            <a:r>
              <a:rPr lang="en-US" altLang="nb-NO" sz="2000" dirty="0">
                <a:solidFill>
                  <a:schemeClr val="tx1"/>
                </a:solidFill>
              </a:rPr>
              <a:t>, 1991</a:t>
            </a:r>
          </a:p>
        </p:txBody>
      </p:sp>
      <p:sp>
        <p:nvSpPr>
          <p:cNvPr id="26673"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6674"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199" y="425165"/>
            <a:ext cx="10937033" cy="969153"/>
          </a:xfrm>
        </p:spPr>
        <p:txBody>
          <a:bodyPr>
            <a:normAutofit fontScale="90000"/>
          </a:bodyPr>
          <a:lstStyle/>
          <a:p>
            <a:r>
              <a:rPr lang="nb-NO" dirty="0"/>
              <a:t>Årsaker til svekket sosial deltagelse etter ervervet hjerneskade</a:t>
            </a:r>
          </a:p>
        </p:txBody>
      </p:sp>
      <p:graphicFrame>
        <p:nvGraphicFramePr>
          <p:cNvPr id="5" name="Diagram 4"/>
          <p:cNvGraphicFramePr/>
          <p:nvPr/>
        </p:nvGraphicFramePr>
        <p:xfrm>
          <a:off x="838199" y="1782147"/>
          <a:ext cx="10395857" cy="4553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ktangel 2">
            <a:extLst>
              <a:ext uri="{FF2B5EF4-FFF2-40B4-BE49-F238E27FC236}">
                <a16:creationId xmlns:a16="http://schemas.microsoft.com/office/drawing/2014/main" id="{C29173BE-BCA0-558B-F8F8-4B4D0FAF8FDA}"/>
              </a:ext>
            </a:extLst>
          </p:cNvPr>
          <p:cNvSpPr/>
          <p:nvPr/>
        </p:nvSpPr>
        <p:spPr>
          <a:xfrm>
            <a:off x="838199" y="3673502"/>
            <a:ext cx="10802511" cy="29578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435218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199" y="425165"/>
            <a:ext cx="10937033" cy="969153"/>
          </a:xfrm>
        </p:spPr>
        <p:txBody>
          <a:bodyPr>
            <a:normAutofit fontScale="90000"/>
          </a:bodyPr>
          <a:lstStyle/>
          <a:p>
            <a:r>
              <a:rPr lang="nb-NO" dirty="0"/>
              <a:t>Årsaker til svekket sosial deltagelse etter ervervet hjerneskade</a:t>
            </a:r>
          </a:p>
        </p:txBody>
      </p:sp>
      <p:graphicFrame>
        <p:nvGraphicFramePr>
          <p:cNvPr id="5" name="Diagram 4"/>
          <p:cNvGraphicFramePr/>
          <p:nvPr/>
        </p:nvGraphicFramePr>
        <p:xfrm>
          <a:off x="838199" y="1782147"/>
          <a:ext cx="10395857" cy="4553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ktangel 2">
            <a:extLst>
              <a:ext uri="{FF2B5EF4-FFF2-40B4-BE49-F238E27FC236}">
                <a16:creationId xmlns:a16="http://schemas.microsoft.com/office/drawing/2014/main" id="{C29173BE-BCA0-558B-F8F8-4B4D0FAF8FDA}"/>
              </a:ext>
            </a:extLst>
          </p:cNvPr>
          <p:cNvSpPr/>
          <p:nvPr/>
        </p:nvSpPr>
        <p:spPr>
          <a:xfrm>
            <a:off x="838199" y="5335325"/>
            <a:ext cx="10802511" cy="12960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44976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65" name="Straight Connector 2064">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2067" name="Rectangle 2066">
            <a:extLst>
              <a:ext uri="{FF2B5EF4-FFF2-40B4-BE49-F238E27FC236}">
                <a16:creationId xmlns:a16="http://schemas.microsoft.com/office/drawing/2014/main" id="{CDBF2F9D-983F-4E90-827D-5A23216DE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tel 4"/>
          <p:cNvSpPr>
            <a:spLocks noGrp="1"/>
          </p:cNvSpPr>
          <p:nvPr>
            <p:ph type="title"/>
          </p:nvPr>
        </p:nvSpPr>
        <p:spPr>
          <a:xfrm>
            <a:off x="137246" y="398062"/>
            <a:ext cx="5000704" cy="1242532"/>
          </a:xfrm>
        </p:spPr>
        <p:txBody>
          <a:bodyPr vert="horz" lIns="91440" tIns="45720" rIns="91440" bIns="45720" rtlCol="0" anchor="b">
            <a:normAutofit/>
          </a:bodyPr>
          <a:lstStyle/>
          <a:p>
            <a:r>
              <a:rPr lang="en-US" sz="3600" kern="1200" dirty="0" err="1">
                <a:solidFill>
                  <a:schemeClr val="tx1"/>
                </a:solidFill>
                <a:latin typeface="+mj-lt"/>
                <a:ea typeface="+mj-ea"/>
                <a:cs typeface="+mj-cs"/>
              </a:rPr>
              <a:t>Kognitive</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kommunikasjonsvansker</a:t>
            </a:r>
            <a:endParaRPr lang="en-US" sz="3600" kern="1200" dirty="0">
              <a:solidFill>
                <a:schemeClr val="tx1"/>
              </a:solidFill>
              <a:latin typeface="+mj-lt"/>
              <a:ea typeface="+mj-ea"/>
              <a:cs typeface="+mj-cs"/>
            </a:endParaRPr>
          </a:p>
        </p:txBody>
      </p:sp>
      <p:sp>
        <p:nvSpPr>
          <p:cNvPr id="2069"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8286" y="832151"/>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4"/>
          </a:solidFill>
          <a:ln w="776" cap="flat">
            <a:noFill/>
            <a:prstDash val="solid"/>
            <a:miter/>
          </a:ln>
        </p:spPr>
        <p:txBody>
          <a:bodyPr rtlCol="0" anchor="ctr"/>
          <a:lstStyle/>
          <a:p>
            <a:endParaRPr lang="en-US"/>
          </a:p>
        </p:txBody>
      </p:sp>
      <p:sp>
        <p:nvSpPr>
          <p:cNvPr id="207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793" y="1115004"/>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4"/>
          </a:solidFill>
          <a:ln w="516" cap="flat">
            <a:noFill/>
            <a:prstDash val="solid"/>
            <a:miter/>
          </a:ln>
        </p:spPr>
        <p:txBody>
          <a:bodyPr rtlCol="0" anchor="ctr"/>
          <a:lstStyle/>
          <a:p>
            <a:endParaRPr lang="en-US"/>
          </a:p>
        </p:txBody>
      </p:sp>
      <p:pic>
        <p:nvPicPr>
          <p:cNvPr id="3" name="Bilde 2" descr="Et bilde som inneholder clip art, tegning, illustrasjon, Tegnefilm&#10;&#10;KI-generert innhold kan være feil.">
            <a:extLst>
              <a:ext uri="{FF2B5EF4-FFF2-40B4-BE49-F238E27FC236}">
                <a16:creationId xmlns:a16="http://schemas.microsoft.com/office/drawing/2014/main" id="{A2C89382-4303-3420-149D-EF96182D66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3961" y="3124042"/>
            <a:ext cx="4668902" cy="2719636"/>
          </a:xfrm>
          <a:prstGeom prst="rect">
            <a:avLst/>
          </a:prstGeom>
        </p:spPr>
      </p:pic>
      <p:sp>
        <p:nvSpPr>
          <p:cNvPr id="207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51425" y="1750472"/>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4"/>
          </a:solidFill>
          <a:ln w="751" cap="flat">
            <a:noFill/>
            <a:prstDash val="solid"/>
            <a:miter/>
          </a:ln>
        </p:spPr>
        <p:txBody>
          <a:bodyPr rtlCol="0" anchor="ctr"/>
          <a:lstStyle/>
          <a:p>
            <a:endParaRPr lang="en-US"/>
          </a:p>
        </p:txBody>
      </p:sp>
      <p:pic>
        <p:nvPicPr>
          <p:cNvPr id="2058" name="Picture 10" descr="The Social Impact of Memory Problems | BrainLine"/>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9768" y="3125669"/>
            <a:ext cx="2844347" cy="277324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urtle Clipart Hare - Tortoise And Hare Clipart - 1000x343 PNG Download -  PNGkit"/>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287629" y="1171217"/>
            <a:ext cx="3593877" cy="1401511"/>
          </a:xfrm>
          <a:prstGeom prst="rect">
            <a:avLst/>
          </a:prstGeom>
          <a:noFill/>
          <a:extLst>
            <a:ext uri="{909E8E84-426E-40DD-AFC4-6F175D3DCCD1}">
              <a14:hiddenFill xmlns:a14="http://schemas.microsoft.com/office/drawing/2010/main">
                <a:solidFill>
                  <a:srgbClr val="FFFFFF"/>
                </a:solidFill>
              </a14:hiddenFill>
            </a:ext>
          </a:extLst>
        </p:spPr>
      </p:pic>
      <p:sp>
        <p:nvSpPr>
          <p:cNvPr id="6" name="Plassholder for innhold 5"/>
          <p:cNvSpPr>
            <a:spLocks noGrp="1"/>
          </p:cNvSpPr>
          <p:nvPr>
            <p:ph idx="1"/>
          </p:nvPr>
        </p:nvSpPr>
        <p:spPr>
          <a:xfrm>
            <a:off x="137246" y="1915671"/>
            <a:ext cx="5000705" cy="1154588"/>
          </a:xfrm>
        </p:spPr>
        <p:txBody>
          <a:bodyPr vert="horz" lIns="91440" tIns="45720" rIns="91440" bIns="45720" rtlCol="0" anchor="t">
            <a:normAutofit/>
          </a:bodyPr>
          <a:lstStyle/>
          <a:p>
            <a:pPr marL="0" indent="0">
              <a:buNone/>
            </a:pPr>
            <a:r>
              <a:rPr lang="en-US" sz="1800" dirty="0" err="1"/>
              <a:t>Kommunikasjonsvansker</a:t>
            </a:r>
            <a:r>
              <a:rPr lang="en-US" sz="1800" dirty="0"/>
              <a:t> </a:t>
            </a:r>
            <a:r>
              <a:rPr lang="en-US" sz="1800" dirty="0" err="1"/>
              <a:t>som</a:t>
            </a:r>
            <a:r>
              <a:rPr lang="en-US" sz="1800" dirty="0"/>
              <a:t> </a:t>
            </a:r>
            <a:r>
              <a:rPr lang="en-US" sz="1800" dirty="0" err="1"/>
              <a:t>følge</a:t>
            </a:r>
            <a:r>
              <a:rPr lang="en-US" sz="1800" dirty="0"/>
              <a:t> av </a:t>
            </a:r>
            <a:r>
              <a:rPr lang="en-US" sz="1800" dirty="0" err="1"/>
              <a:t>kognitiv</a:t>
            </a:r>
            <a:r>
              <a:rPr lang="en-US" sz="1800" dirty="0"/>
              <a:t> </a:t>
            </a:r>
            <a:r>
              <a:rPr lang="en-US" sz="1800" dirty="0" err="1"/>
              <a:t>svikt</a:t>
            </a:r>
            <a:r>
              <a:rPr lang="en-US" sz="1800" dirty="0"/>
              <a:t> </a:t>
            </a:r>
            <a:r>
              <a:rPr lang="en-US" sz="1800" dirty="0" err="1"/>
              <a:t>etter</a:t>
            </a:r>
            <a:r>
              <a:rPr lang="en-US" sz="1800" dirty="0"/>
              <a:t> </a:t>
            </a:r>
            <a:r>
              <a:rPr lang="en-US" sz="1800" dirty="0" err="1"/>
              <a:t>hjerneskade</a:t>
            </a:r>
            <a:r>
              <a:rPr lang="en-US" sz="1800" dirty="0"/>
              <a:t>/</a:t>
            </a:r>
            <a:r>
              <a:rPr lang="en-US" sz="1800" dirty="0" err="1"/>
              <a:t>sykdom</a:t>
            </a:r>
            <a:r>
              <a:rPr lang="en-US" sz="1800" dirty="0"/>
              <a:t> </a:t>
            </a:r>
            <a:r>
              <a:rPr lang="en-US" sz="1800" dirty="0" err="1"/>
              <a:t>i</a:t>
            </a:r>
            <a:r>
              <a:rPr lang="en-US" sz="1800" dirty="0"/>
              <a:t> </a:t>
            </a:r>
            <a:r>
              <a:rPr lang="en-US" sz="1800" dirty="0" err="1"/>
              <a:t>hjernen</a:t>
            </a:r>
            <a:endParaRPr lang="en-US" sz="1800" dirty="0"/>
          </a:p>
          <a:p>
            <a:pPr marL="0" indent="0" algn="r">
              <a:buNone/>
            </a:pPr>
            <a:r>
              <a:rPr lang="en-US" sz="1800" dirty="0"/>
              <a:t>Togher et al. (2010)</a:t>
            </a:r>
          </a:p>
        </p:txBody>
      </p:sp>
      <p:cxnSp>
        <p:nvCxnSpPr>
          <p:cNvPr id="2075" name="Straight Connector 207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68377"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7" name="Bilde 6">
            <a:extLst>
              <a:ext uri="{FF2B5EF4-FFF2-40B4-BE49-F238E27FC236}">
                <a16:creationId xmlns:a16="http://schemas.microsoft.com/office/drawing/2014/main" id="{86E06B22-DC33-2D50-3C72-CFEE646C8F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547" y="2929380"/>
            <a:ext cx="4666488" cy="3108960"/>
          </a:xfrm>
          <a:prstGeom prst="rect">
            <a:avLst/>
          </a:prstGeom>
        </p:spPr>
      </p:pic>
      <p:pic>
        <p:nvPicPr>
          <p:cNvPr id="4" name="Plassholder for innhold 4" descr="Et bilde som inneholder tekst, Font, grafisk design, Grafikk&#10;&#10;KI-generert innhold kan være feil.">
            <a:extLst>
              <a:ext uri="{FF2B5EF4-FFF2-40B4-BE49-F238E27FC236}">
                <a16:creationId xmlns:a16="http://schemas.microsoft.com/office/drawing/2014/main" id="{D9FEC33E-118A-7C5F-ECAB-D4C44C0E8C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5456" y="2923120"/>
            <a:ext cx="6250536" cy="1917011"/>
          </a:xfrm>
          <a:prstGeom prst="rect">
            <a:avLst/>
          </a:prstGeom>
        </p:spPr>
      </p:pic>
    </p:spTree>
    <p:extLst>
      <p:ext uri="{BB962C8B-B14F-4D97-AF65-F5344CB8AC3E}">
        <p14:creationId xmlns:p14="http://schemas.microsoft.com/office/powerpoint/2010/main" val="48944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0" presetClass="exit" presetSubtype="0" fill="hold" nodeType="withEffect">
                                  <p:stCondLst>
                                    <p:cond delay="0"/>
                                  </p:stCondLst>
                                  <p:childTnLst>
                                    <p:animEffect transition="out" filter="fade">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500"/>
                                        <p:tgtEl>
                                          <p:spTgt spid="2058"/>
                                        </p:tgtEl>
                                      </p:cBhvr>
                                    </p:animEffect>
                                    <p:set>
                                      <p:cBhvr>
                                        <p:cTn id="14" dur="1" fill="hold">
                                          <p:stCondLst>
                                            <p:cond delay="499"/>
                                          </p:stCondLst>
                                        </p:cTn>
                                        <p:tgtEl>
                                          <p:spTgt spid="2058"/>
                                        </p:tgtEl>
                                        <p:attrNameLst>
                                          <p:attrName>style.visibility</p:attrName>
                                        </p:attrNameLst>
                                      </p:cBhvr>
                                      <p:to>
                                        <p:strVal val="hidden"/>
                                      </p:to>
                                    </p:set>
                                  </p:childTnLst>
                                </p:cTn>
                              </p:par>
                              <p:par>
                                <p:cTn id="15" presetID="10" presetClass="exit" presetSubtype="0" fill="hold" nodeType="withEffect">
                                  <p:stCondLst>
                                    <p:cond delay="0"/>
                                  </p:stCondLst>
                                  <p:childTnLst>
                                    <p:animEffect transition="out" filter="fade">
                                      <p:cBhvr>
                                        <p:cTn id="16" dur="500"/>
                                        <p:tgtEl>
                                          <p:spTgt spid="2056"/>
                                        </p:tgtEl>
                                      </p:cBhvr>
                                    </p:animEffect>
                                    <p:set>
                                      <p:cBhvr>
                                        <p:cTn id="17" dur="1" fill="hold">
                                          <p:stCondLst>
                                            <p:cond delay="499"/>
                                          </p:stCondLst>
                                        </p:cTn>
                                        <p:tgtEl>
                                          <p:spTgt spid="20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199" y="425165"/>
            <a:ext cx="10937033" cy="969153"/>
          </a:xfrm>
        </p:spPr>
        <p:txBody>
          <a:bodyPr>
            <a:normAutofit fontScale="90000"/>
          </a:bodyPr>
          <a:lstStyle/>
          <a:p>
            <a:r>
              <a:rPr lang="nb-NO" dirty="0"/>
              <a:t>Årsaker til svekket sosial funksjon etter ervervet hjerneskade</a:t>
            </a:r>
          </a:p>
        </p:txBody>
      </p:sp>
      <p:graphicFrame>
        <p:nvGraphicFramePr>
          <p:cNvPr id="5" name="Diagram 4"/>
          <p:cNvGraphicFramePr/>
          <p:nvPr/>
        </p:nvGraphicFramePr>
        <p:xfrm>
          <a:off x="838199" y="1782147"/>
          <a:ext cx="10395857" cy="4553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6887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Hva er sosial kognisjon?</a:t>
            </a:r>
          </a:p>
        </p:txBody>
      </p:sp>
      <p:sp>
        <p:nvSpPr>
          <p:cNvPr id="4" name="TekstSylinder 3"/>
          <p:cNvSpPr txBox="1"/>
          <p:nvPr/>
        </p:nvSpPr>
        <p:spPr>
          <a:xfrm>
            <a:off x="838199" y="1690688"/>
            <a:ext cx="9602755" cy="830997"/>
          </a:xfrm>
          <a:prstGeom prst="rect">
            <a:avLst/>
          </a:prstGeom>
          <a:noFill/>
        </p:spPr>
        <p:txBody>
          <a:bodyPr wrap="square" rtlCol="0">
            <a:spAutoFit/>
          </a:bodyPr>
          <a:lstStyle/>
          <a:p>
            <a:r>
              <a:rPr lang="nb-NO" sz="2400" dirty="0"/>
              <a:t>Sosial kognisjon er evnen til å tolke andres tanker, følelser og handlinger i en sosial situasjon.</a:t>
            </a:r>
          </a:p>
        </p:txBody>
      </p:sp>
      <p:pic>
        <p:nvPicPr>
          <p:cNvPr id="5" name="Picture 2" descr="Pondus — Strand Com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8" y="3801547"/>
            <a:ext cx="7296439" cy="2553754"/>
          </a:xfrm>
          <a:prstGeom prst="rect">
            <a:avLst/>
          </a:prstGeom>
          <a:noFill/>
          <a:extLst>
            <a:ext uri="{909E8E84-426E-40DD-AFC4-6F175D3DCCD1}">
              <a14:hiddenFill xmlns:a14="http://schemas.microsoft.com/office/drawing/2010/main">
                <a:solidFill>
                  <a:srgbClr val="FFFFFF"/>
                </a:solidFill>
              </a14:hiddenFill>
            </a:ext>
          </a:extLst>
        </p:spPr>
      </p:pic>
      <p:sp>
        <p:nvSpPr>
          <p:cNvPr id="3" name="Rektangel 2"/>
          <p:cNvSpPr/>
          <p:nvPr/>
        </p:nvSpPr>
        <p:spPr>
          <a:xfrm>
            <a:off x="893911" y="3514359"/>
            <a:ext cx="2520822" cy="369332"/>
          </a:xfrm>
          <a:prstGeom prst="rect">
            <a:avLst/>
          </a:prstGeom>
        </p:spPr>
        <p:txBody>
          <a:bodyPr wrap="square">
            <a:spAutoFit/>
          </a:bodyPr>
          <a:lstStyle/>
          <a:p>
            <a:r>
              <a:rPr lang="nb-NO" dirty="0"/>
              <a:t>Stort sett går det bra.</a:t>
            </a:r>
          </a:p>
        </p:txBody>
      </p:sp>
      <p:sp>
        <p:nvSpPr>
          <p:cNvPr id="6" name="Rektangel 5"/>
          <p:cNvSpPr/>
          <p:nvPr/>
        </p:nvSpPr>
        <p:spPr>
          <a:xfrm>
            <a:off x="838198" y="2490675"/>
            <a:ext cx="5657254" cy="461665"/>
          </a:xfrm>
          <a:prstGeom prst="rect">
            <a:avLst/>
          </a:prstGeom>
        </p:spPr>
        <p:txBody>
          <a:bodyPr wrap="none">
            <a:spAutoFit/>
          </a:bodyPr>
          <a:lstStyle/>
          <a:p>
            <a:r>
              <a:rPr lang="nb-NO" sz="2400" dirty="0"/>
              <a:t>Vi gjør dette hele tiden, som regel ubevisst. </a:t>
            </a:r>
          </a:p>
        </p:txBody>
      </p:sp>
      <p:sp>
        <p:nvSpPr>
          <p:cNvPr id="7" name="Rektangel 6"/>
          <p:cNvSpPr/>
          <p:nvPr/>
        </p:nvSpPr>
        <p:spPr>
          <a:xfrm>
            <a:off x="7711937" y="3347085"/>
            <a:ext cx="2106987" cy="369332"/>
          </a:xfrm>
          <a:prstGeom prst="rect">
            <a:avLst/>
          </a:prstGeom>
        </p:spPr>
        <p:txBody>
          <a:bodyPr wrap="none">
            <a:spAutoFit/>
          </a:bodyPr>
          <a:lstStyle/>
          <a:p>
            <a:r>
              <a:rPr lang="nb-NO" dirty="0"/>
              <a:t>Av og til går det galt.</a:t>
            </a:r>
          </a:p>
        </p:txBody>
      </p:sp>
      <p:pic>
        <p:nvPicPr>
          <p:cNvPr id="1026" name="Picture 2" descr="https://premium.vgc.no/v2/images/1c19b5cb-6c52-4204-ab2f-37f0e4d50847?fit=crop&amp;format=auto&amp;h=564&amp;w=768&amp;s=cabf41fb35557edfd5348750c9b1dc6b9fba756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4440" y="3716418"/>
            <a:ext cx="4277899" cy="3141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82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n ellipse 3"/>
          <p:cNvSpPr/>
          <p:nvPr/>
        </p:nvSpPr>
        <p:spPr>
          <a:xfrm flipH="1">
            <a:off x="1616798" y="480233"/>
            <a:ext cx="4229335" cy="2499388"/>
          </a:xfrm>
          <a:prstGeom prst="wedgeEllipseCallout">
            <a:avLst>
              <a:gd name="adj1" fmla="val -46031"/>
              <a:gd name="adj2" fmla="val 538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«Jeg har mista en jeg kan snakke med. Det er ikke noe emosjonelt i forhold til meg heller. Ingenting, helt flatt.»</a:t>
            </a:r>
          </a:p>
        </p:txBody>
      </p:sp>
      <p:sp>
        <p:nvSpPr>
          <p:cNvPr id="5" name="Bildeforklaring formet som en ellipse 4"/>
          <p:cNvSpPr/>
          <p:nvPr/>
        </p:nvSpPr>
        <p:spPr>
          <a:xfrm>
            <a:off x="7460715" y="2396988"/>
            <a:ext cx="4160911" cy="2622881"/>
          </a:xfrm>
          <a:prstGeom prst="wedgeEllipseCallout">
            <a:avLst>
              <a:gd name="adj1" fmla="val -58857"/>
              <a:gd name="adj2" fmla="val 355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«Morfar kommer hjem fra tur og går rett forbi ungen som løper mot ham. At han ikke er interessert, det synes jeg er vanskelig.»</a:t>
            </a:r>
          </a:p>
        </p:txBody>
      </p:sp>
      <p:sp>
        <p:nvSpPr>
          <p:cNvPr id="6" name="Bildeforklaring formet som en ellipse 5"/>
          <p:cNvSpPr/>
          <p:nvPr/>
        </p:nvSpPr>
        <p:spPr>
          <a:xfrm flipH="1">
            <a:off x="315781" y="4044331"/>
            <a:ext cx="3770927" cy="2499388"/>
          </a:xfrm>
          <a:prstGeom prst="wedgeEllipseCallout">
            <a:avLst>
              <a:gd name="adj1" fmla="val -64544"/>
              <a:gd name="adj2" fmla="val 3479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«Jeg misforstår det folk sier mye oftere nå enn før.»</a:t>
            </a:r>
          </a:p>
        </p:txBody>
      </p:sp>
    </p:spTree>
    <p:extLst>
      <p:ext uri="{BB962C8B-B14F-4D97-AF65-F5344CB8AC3E}">
        <p14:creationId xmlns:p14="http://schemas.microsoft.com/office/powerpoint/2010/main" val="3868656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tel 1">
            <a:extLst>
              <a:ext uri="{FF2B5EF4-FFF2-40B4-BE49-F238E27FC236}">
                <a16:creationId xmlns:a16="http://schemas.microsoft.com/office/drawing/2014/main" id="{9A54D0F3-CDD5-99D8-AD00-6B9FB5478F47}"/>
              </a:ext>
            </a:extLst>
          </p:cNvPr>
          <p:cNvSpPr>
            <a:spLocks noGrp="1"/>
          </p:cNvSpPr>
          <p:nvPr>
            <p:ph type="title"/>
          </p:nvPr>
        </p:nvSpPr>
        <p:spPr>
          <a:xfrm>
            <a:off x="1256522" y="591829"/>
            <a:ext cx="3939688" cy="5583126"/>
          </a:xfrm>
        </p:spPr>
        <p:txBody>
          <a:bodyPr>
            <a:normAutofit/>
          </a:bodyPr>
          <a:lstStyle/>
          <a:p>
            <a:r>
              <a:rPr lang="nb-NO" sz="6100"/>
              <a:t>Hvor stort er problemet?</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3"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3111"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4"/>
          </a:solidFill>
          <a:ln w="603" cap="flat">
            <a:noFill/>
            <a:prstDash val="solid"/>
            <a:miter/>
          </a:ln>
        </p:spPr>
        <p:txBody>
          <a:bodyPr rtlCol="0" anchor="ctr"/>
          <a:lstStyle/>
          <a:p>
            <a:endParaRPr lang="en-US"/>
          </a:p>
        </p:txBody>
      </p:sp>
      <p:sp>
        <p:nvSpPr>
          <p:cNvPr id="15"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91891"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solidFill>
          <a:ln w="422" cap="flat">
            <a:noFill/>
            <a:prstDash val="solid"/>
            <a:miter/>
          </a:ln>
        </p:spPr>
        <p:txBody>
          <a:bodyPr rtlCol="0" anchor="ctr"/>
          <a:lstStyle/>
          <a:p>
            <a:endParaRPr lang="en-US"/>
          </a:p>
        </p:txBody>
      </p:sp>
      <p:sp>
        <p:nvSpPr>
          <p:cNvPr id="17"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7571"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4"/>
          </a:solidFill>
          <a:ln w="610" cap="flat">
            <a:noFill/>
            <a:prstDash val="solid"/>
            <a:miter/>
          </a:ln>
        </p:spPr>
        <p:txBody>
          <a:bodyPr rtlCol="0" anchor="ctr"/>
          <a:lstStyle/>
          <a:p>
            <a:endParaRPr lang="en-US"/>
          </a:p>
        </p:txBody>
      </p:sp>
      <p:graphicFrame>
        <p:nvGraphicFramePr>
          <p:cNvPr id="4" name="Plassholder for innhold 3">
            <a:extLst>
              <a:ext uri="{FF2B5EF4-FFF2-40B4-BE49-F238E27FC236}">
                <a16:creationId xmlns:a16="http://schemas.microsoft.com/office/drawing/2014/main" id="{79B1B9DA-9D3F-026C-6E7B-5E659C9ED01A}"/>
              </a:ext>
            </a:extLst>
          </p:cNvPr>
          <p:cNvGraphicFramePr>
            <a:graphicFrameLocks noGrp="1"/>
          </p:cNvGraphicFramePr>
          <p:nvPr>
            <p:ph idx="1"/>
            <p:extLst>
              <p:ext uri="{D42A27DB-BD31-4B8C-83A1-F6EECF244321}">
                <p14:modId xmlns:p14="http://schemas.microsoft.com/office/powerpoint/2010/main" val="84139728"/>
              </p:ext>
            </p:extLst>
          </p:nvPr>
        </p:nvGraphicFramePr>
        <p:xfrm>
          <a:off x="5492710" y="671805"/>
          <a:ext cx="5861090" cy="55031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8718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tel 1">
            <a:extLst>
              <a:ext uri="{FF2B5EF4-FFF2-40B4-BE49-F238E27FC236}">
                <a16:creationId xmlns:a16="http://schemas.microsoft.com/office/drawing/2014/main" id="{DCDA1389-F138-9AA5-D333-75B35C6608E3}"/>
              </a:ext>
            </a:extLst>
          </p:cNvPr>
          <p:cNvSpPr>
            <a:spLocks noGrp="1"/>
          </p:cNvSpPr>
          <p:nvPr>
            <p:ph type="title"/>
          </p:nvPr>
        </p:nvSpPr>
        <p:spPr>
          <a:xfrm>
            <a:off x="479394" y="1070800"/>
            <a:ext cx="3939688" cy="2737875"/>
          </a:xfrm>
        </p:spPr>
        <p:txBody>
          <a:bodyPr>
            <a:normAutofit/>
          </a:bodyPr>
          <a:lstStyle/>
          <a:p>
            <a:r>
              <a:rPr lang="nb-NO" sz="3200" b="0" i="0" u="none" strike="noStrike" baseline="0" dirty="0" err="1"/>
              <a:t>Effect</a:t>
            </a:r>
            <a:r>
              <a:rPr lang="nb-NO" sz="3200" b="0" i="0" u="none" strike="noStrike" baseline="0" dirty="0"/>
              <a:t> </a:t>
            </a:r>
            <a:r>
              <a:rPr lang="nb-NO" sz="3200" b="0" i="0" u="none" strike="noStrike" baseline="0" dirty="0" err="1"/>
              <a:t>sizes</a:t>
            </a:r>
            <a:r>
              <a:rPr lang="nb-NO" sz="3200" b="0" i="0" u="none" strike="noStrike" baseline="0" dirty="0"/>
              <a:t> for </a:t>
            </a:r>
            <a:r>
              <a:rPr lang="nb-NO" sz="3200" b="0" i="0" u="none" strike="noStrike" baseline="0" dirty="0" err="1"/>
              <a:t>impairment</a:t>
            </a:r>
            <a:r>
              <a:rPr lang="nb-NO" sz="3200" b="0" i="0" u="none" strike="noStrike" baseline="0" dirty="0"/>
              <a:t> in </a:t>
            </a:r>
            <a:r>
              <a:rPr lang="nb-NO" sz="3200" b="0" i="0" u="none" strike="noStrike" baseline="0" dirty="0" err="1"/>
              <a:t>social</a:t>
            </a:r>
            <a:r>
              <a:rPr lang="nb-NO" sz="3200" b="0" i="0" u="none" strike="noStrike" baseline="0" dirty="0"/>
              <a:t> </a:t>
            </a:r>
            <a:r>
              <a:rPr lang="nb-NO" sz="3200" b="0" i="0" u="none" strike="noStrike" baseline="0" dirty="0" err="1"/>
              <a:t>cognition</a:t>
            </a:r>
            <a:r>
              <a:rPr lang="nb-NO" sz="3200" b="0" i="0" u="none" strike="noStrike" baseline="0" dirty="0"/>
              <a:t> </a:t>
            </a:r>
            <a:r>
              <a:rPr lang="nb-NO" sz="3200" b="0" i="0" u="none" strike="noStrike" baseline="0" dirty="0" err="1"/>
              <a:t>vs</a:t>
            </a:r>
            <a:r>
              <a:rPr lang="nb-NO" sz="3200" b="0" i="0" u="none" strike="noStrike" baseline="0" dirty="0"/>
              <a:t> non-</a:t>
            </a:r>
            <a:r>
              <a:rPr lang="nb-NO" sz="3200" b="0" i="0" u="none" strike="noStrike" baseline="0" dirty="0" err="1"/>
              <a:t>social</a:t>
            </a:r>
            <a:r>
              <a:rPr lang="nb-NO" sz="3200" b="0" i="0" u="none" strike="noStrike" baseline="0" dirty="0"/>
              <a:t> </a:t>
            </a:r>
            <a:r>
              <a:rPr lang="nb-NO" sz="3200" b="0" i="0" u="none" strike="noStrike" baseline="0" dirty="0" err="1"/>
              <a:t>cognition</a:t>
            </a:r>
            <a:r>
              <a:rPr lang="nb-NO" sz="3200" b="0" i="0" u="none" strike="noStrike" baseline="0" dirty="0"/>
              <a:t> </a:t>
            </a:r>
            <a:r>
              <a:rPr lang="nb-NO" sz="3200" b="0" i="0" u="none" strike="noStrike" baseline="0" dirty="0" err="1"/>
              <a:t>across</a:t>
            </a:r>
            <a:r>
              <a:rPr lang="nb-NO" sz="3200" b="0" i="0" u="none" strike="noStrike" baseline="0" dirty="0"/>
              <a:t> a range </a:t>
            </a:r>
            <a:r>
              <a:rPr lang="nb-NO" sz="3200" b="0" i="0" u="none" strike="noStrike" baseline="0" dirty="0" err="1"/>
              <a:t>of</a:t>
            </a:r>
            <a:r>
              <a:rPr lang="nb-NO" sz="3200" b="0" i="0" u="none" strike="noStrike" baseline="0" dirty="0"/>
              <a:t> </a:t>
            </a:r>
            <a:r>
              <a:rPr lang="nb-NO" sz="3200" b="0" i="0" u="none" strike="noStrike" baseline="0" dirty="0" err="1"/>
              <a:t>clinical</a:t>
            </a:r>
            <a:r>
              <a:rPr lang="nb-NO" sz="3200" b="0" i="0" u="none" strike="noStrike" baseline="0" dirty="0"/>
              <a:t> </a:t>
            </a:r>
            <a:r>
              <a:rPr lang="nb-NO" sz="3200" b="0" i="0" u="none" strike="noStrike" baseline="0" dirty="0" err="1"/>
              <a:t>disorders</a:t>
            </a:r>
            <a:r>
              <a:rPr lang="nb-NO" sz="3200" b="0" i="0" u="none" strike="noStrike" baseline="0" dirty="0"/>
              <a:t>:</a:t>
            </a:r>
            <a:endParaRPr lang="nb-NO" sz="7200" dirty="0"/>
          </a:p>
        </p:txBody>
      </p:sp>
      <p:cxnSp>
        <p:nvCxnSpPr>
          <p:cNvPr id="24"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4" name="Plassholder for innhold 3">
            <a:extLst>
              <a:ext uri="{FF2B5EF4-FFF2-40B4-BE49-F238E27FC236}">
                <a16:creationId xmlns:a16="http://schemas.microsoft.com/office/drawing/2014/main" id="{8EFD769F-1D4D-0F84-BF74-5F74459CB868}"/>
              </a:ext>
            </a:extLst>
          </p:cNvPr>
          <p:cNvGraphicFramePr>
            <a:graphicFrameLocks noGrp="1"/>
          </p:cNvGraphicFramePr>
          <p:nvPr>
            <p:ph idx="1"/>
            <p:extLst>
              <p:ext uri="{D42A27DB-BD31-4B8C-83A1-F6EECF244321}">
                <p14:modId xmlns:p14="http://schemas.microsoft.com/office/powerpoint/2010/main" val="164065954"/>
              </p:ext>
            </p:extLst>
          </p:nvPr>
        </p:nvGraphicFramePr>
        <p:xfrm>
          <a:off x="5108535" y="1070800"/>
          <a:ext cx="6245265" cy="55893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8468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2"/>
          <p:cNvSpPr txBox="1">
            <a:spLocks/>
          </p:cNvSpPr>
          <p:nvPr/>
        </p:nvSpPr>
        <p:spPr>
          <a:xfrm>
            <a:off x="188303" y="622525"/>
            <a:ext cx="11521280" cy="720080"/>
          </a:xfrm>
          <a:prstGeom prst="rect">
            <a:avLst/>
          </a:prstGeom>
        </p:spPr>
        <p:txBody>
          <a:bodyPr vert="horz" lIns="91440" tIns="45720" rIns="91440" bIns="45720" rtlCol="0" anchor="ctr">
            <a:normAutofit fontScale="97500" lnSpcReduction="10000"/>
          </a:bodyPr>
          <a:lstStyle>
            <a:lvl1pPr algn="l" defTabSz="1219170" rtl="0" eaLnBrk="1" latinLnBrk="0" hangingPunct="1">
              <a:spcBef>
                <a:spcPct val="0"/>
              </a:spcBef>
              <a:buNone/>
              <a:defRPr sz="4267" b="0" kern="1200">
                <a:solidFill>
                  <a:schemeClr val="tx1"/>
                </a:solidFill>
                <a:latin typeface="+mj-lt"/>
                <a:ea typeface="+mj-ea"/>
                <a:cs typeface="+mj-cs"/>
              </a:defRPr>
            </a:lvl1pPr>
          </a:lstStyle>
          <a:p>
            <a:r>
              <a:rPr lang="nb-NO" b="1" dirty="0">
                <a:latin typeface="Tw Cen MT Condensed" panose="020B0606020104020203" pitchFamily="34" charset="0"/>
              </a:rPr>
              <a:t>Er sosial kognisjon på radaren?</a:t>
            </a:r>
          </a:p>
        </p:txBody>
      </p:sp>
      <p:sp>
        <p:nvSpPr>
          <p:cNvPr id="9" name="Google Shape;100;p16"/>
          <p:cNvSpPr txBox="1">
            <a:spLocks/>
          </p:cNvSpPr>
          <p:nvPr/>
        </p:nvSpPr>
        <p:spPr>
          <a:xfrm>
            <a:off x="0" y="2014800"/>
            <a:ext cx="5131165" cy="4296243"/>
          </a:xfrm>
          <a:prstGeom prst="rect">
            <a:avLst/>
          </a:prstGeom>
        </p:spPr>
        <p:txBody>
          <a:bodyPr spcFirstLastPara="1" vert="horz" wrap="square" lIns="121900" tIns="121900" rIns="121900" bIns="121900" rtlCol="0" anchor="t" anchorCtr="0">
            <a:noAutofit/>
          </a:bodyPr>
          <a:lstStyle>
            <a:lvl1pPr marL="342900" indent="-342900" algn="l" defTabSz="914400" rtl="0" eaLnBrk="1" latinLnBrk="0" hangingPunct="1">
              <a:spcBef>
                <a:spcPct val="20000"/>
              </a:spcBef>
              <a:buFont typeface="Arial" panose="020B0604020202020204" pitchFamily="34" charset="0"/>
              <a:buChar char="•"/>
              <a:defRPr lang="nb-NO" sz="2000" b="0" i="0" u="none" strike="noStrike" kern="1200" baseline="0" smtClean="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09585" indent="-507987">
              <a:spcBef>
                <a:spcPts val="800"/>
              </a:spcBef>
              <a:buSzPts val="2400"/>
              <a:buFont typeface="Arial" panose="020B0604020202020204" pitchFamily="34" charset="0"/>
              <a:buChar char="▣"/>
            </a:pPr>
            <a:r>
              <a:rPr lang="en-US" sz="2667" dirty="0">
                <a:solidFill>
                  <a:srgbClr val="003283"/>
                </a:solidFill>
                <a:latin typeface="Tw Cen MT Condensed" panose="020B0606020104020203" pitchFamily="34" charset="0"/>
              </a:rPr>
              <a:t>443 </a:t>
            </a:r>
            <a:r>
              <a:rPr lang="en-US" sz="2667" dirty="0" err="1">
                <a:solidFill>
                  <a:srgbClr val="003283"/>
                </a:solidFill>
                <a:latin typeface="Tw Cen MT Condensed" panose="020B0606020104020203" pitchFamily="34" charset="0"/>
              </a:rPr>
              <a:t>klinikere</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fra</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ulike</a:t>
            </a:r>
            <a:r>
              <a:rPr lang="en-US" sz="2667" dirty="0">
                <a:solidFill>
                  <a:srgbClr val="003283"/>
                </a:solidFill>
                <a:latin typeface="Tw Cen MT Condensed" panose="020B0606020104020203" pitchFamily="34" charset="0"/>
              </a:rPr>
              <a:t> land spurt.</a:t>
            </a:r>
          </a:p>
          <a:p>
            <a:pPr marL="609585" indent="-507987">
              <a:spcBef>
                <a:spcPts val="0"/>
              </a:spcBef>
              <a:buSzPts val="2400"/>
              <a:buFont typeface="Arial" panose="020B0604020202020204" pitchFamily="34" charset="0"/>
              <a:buChar char="▣"/>
            </a:pPr>
            <a:endParaRPr lang="en-US" sz="2667" dirty="0">
              <a:solidFill>
                <a:srgbClr val="003283"/>
              </a:solidFill>
              <a:latin typeface="Tw Cen MT Condensed" panose="020B0606020104020203" pitchFamily="34" charset="0"/>
            </a:endParaRPr>
          </a:p>
          <a:p>
            <a:pPr marL="609585" indent="-507987">
              <a:spcBef>
                <a:spcPts val="0"/>
              </a:spcBef>
              <a:buSzPts val="2400"/>
              <a:buFont typeface="Arial" panose="020B0604020202020204" pitchFamily="34" charset="0"/>
              <a:buChar char="▣"/>
            </a:pPr>
            <a:r>
              <a:rPr lang="en-US" sz="2667" dirty="0">
                <a:solidFill>
                  <a:srgbClr val="003283"/>
                </a:solidFill>
                <a:latin typeface="Tw Cen MT Condensed" panose="020B0606020104020203" pitchFamily="34" charset="0"/>
              </a:rPr>
              <a:t>84% </a:t>
            </a:r>
            <a:r>
              <a:rPr lang="en-US" sz="2667" dirty="0" err="1">
                <a:solidFill>
                  <a:srgbClr val="003283"/>
                </a:solidFill>
                <a:latin typeface="Tw Cen MT Condensed" panose="020B0606020104020203" pitchFamily="34" charset="0"/>
              </a:rPr>
              <a:t>rapporterer</a:t>
            </a:r>
            <a:r>
              <a:rPr lang="en-US" sz="2667" dirty="0">
                <a:solidFill>
                  <a:srgbClr val="003283"/>
                </a:solidFill>
                <a:latin typeface="Tw Cen MT Condensed" panose="020B0606020104020203" pitchFamily="34" charset="0"/>
              </a:rPr>
              <a:t> at over </a:t>
            </a:r>
            <a:r>
              <a:rPr lang="en-US" sz="2667" dirty="0" err="1">
                <a:solidFill>
                  <a:srgbClr val="003283"/>
                </a:solidFill>
                <a:latin typeface="Tw Cen MT Condensed" panose="020B0606020104020203" pitchFamily="34" charset="0"/>
              </a:rPr>
              <a:t>halvparten</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av</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pasientene</a:t>
            </a:r>
            <a:r>
              <a:rPr lang="en-US" sz="2667" dirty="0">
                <a:solidFill>
                  <a:srgbClr val="003283"/>
                </a:solidFill>
                <a:latin typeface="Tw Cen MT Condensed" panose="020B0606020104020203" pitchFamily="34" charset="0"/>
              </a:rPr>
              <a:t> de </a:t>
            </a:r>
            <a:r>
              <a:rPr lang="en-US" sz="2667" dirty="0" err="1">
                <a:solidFill>
                  <a:srgbClr val="003283"/>
                </a:solidFill>
                <a:latin typeface="Tw Cen MT Condensed" panose="020B0606020104020203" pitchFamily="34" charset="0"/>
              </a:rPr>
              <a:t>utreder</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har</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sosialkognitive</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vansker</a:t>
            </a:r>
            <a:r>
              <a:rPr lang="en-US" sz="2667" dirty="0">
                <a:solidFill>
                  <a:srgbClr val="003283"/>
                </a:solidFill>
                <a:latin typeface="Tw Cen MT Condensed" panose="020B0606020104020203" pitchFamily="34" charset="0"/>
              </a:rPr>
              <a:t>.</a:t>
            </a:r>
          </a:p>
          <a:p>
            <a:pPr marL="609585" indent="-507987">
              <a:spcBef>
                <a:spcPts val="0"/>
              </a:spcBef>
              <a:buSzPts val="2400"/>
              <a:buFont typeface="Arial" panose="020B0604020202020204" pitchFamily="34" charset="0"/>
              <a:buChar char="▣"/>
            </a:pPr>
            <a:endParaRPr lang="en-US" sz="2667" dirty="0">
              <a:solidFill>
                <a:srgbClr val="003283"/>
              </a:solidFill>
              <a:latin typeface="Tw Cen MT Condensed" panose="020B0606020104020203" pitchFamily="34" charset="0"/>
            </a:endParaRPr>
          </a:p>
          <a:p>
            <a:pPr marL="609585" indent="-507987">
              <a:spcBef>
                <a:spcPts val="0"/>
              </a:spcBef>
              <a:buSzPts val="2400"/>
              <a:buFont typeface="Arial" panose="020B0604020202020204" pitchFamily="34" charset="0"/>
              <a:buChar char="▣"/>
            </a:pPr>
            <a:r>
              <a:rPr lang="en-US" sz="2667" dirty="0">
                <a:solidFill>
                  <a:srgbClr val="003283"/>
                </a:solidFill>
                <a:latin typeface="Tw Cen MT Condensed" panose="020B0606020104020203" pitchFamily="34" charset="0"/>
              </a:rPr>
              <a:t>Av </a:t>
            </a:r>
            <a:r>
              <a:rPr lang="en-US" sz="2667" dirty="0" err="1">
                <a:solidFill>
                  <a:srgbClr val="003283"/>
                </a:solidFill>
                <a:latin typeface="Tw Cen MT Condensed" panose="020B0606020104020203" pitchFamily="34" charset="0"/>
              </a:rPr>
              <a:t>disse</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kartlegger</a:t>
            </a:r>
            <a:r>
              <a:rPr lang="en-US" sz="2667" dirty="0">
                <a:solidFill>
                  <a:srgbClr val="003283"/>
                </a:solidFill>
                <a:latin typeface="Tw Cen MT Condensed" panose="020B0606020104020203" pitchFamily="34" charset="0"/>
              </a:rPr>
              <a:t> 78% </a:t>
            </a:r>
            <a:r>
              <a:rPr lang="en-US" sz="2667" dirty="0" err="1">
                <a:solidFill>
                  <a:srgbClr val="003283"/>
                </a:solidFill>
                <a:latin typeface="Tw Cen MT Condensed" panose="020B0606020104020203" pitchFamily="34" charset="0"/>
              </a:rPr>
              <a:t>sjelden</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eller</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aldri</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dette</a:t>
            </a:r>
            <a:r>
              <a:rPr lang="en-US" sz="2667" dirty="0">
                <a:solidFill>
                  <a:srgbClr val="003283"/>
                </a:solidFill>
                <a:latin typeface="Tw Cen MT Condensed" panose="020B0606020104020203" pitchFamily="34" charset="0"/>
              </a:rPr>
              <a:t> med </a:t>
            </a:r>
            <a:r>
              <a:rPr lang="en-US" sz="2667" dirty="0" err="1">
                <a:solidFill>
                  <a:srgbClr val="003283"/>
                </a:solidFill>
                <a:latin typeface="Tw Cen MT Condensed" panose="020B0606020104020203" pitchFamily="34" charset="0"/>
              </a:rPr>
              <a:t>standardiserte</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kartleggingsverktøy</a:t>
            </a:r>
            <a:r>
              <a:rPr lang="en-US" sz="2667" dirty="0">
                <a:solidFill>
                  <a:srgbClr val="003283"/>
                </a:solidFill>
                <a:latin typeface="Tw Cen MT Condensed" panose="020B0606020104020203" pitchFamily="34" charset="0"/>
              </a:rPr>
              <a:t>.</a:t>
            </a:r>
          </a:p>
        </p:txBody>
      </p:sp>
      <p:pic>
        <p:nvPicPr>
          <p:cNvPr id="10" name="Plassholder for innhol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42169" y="2010677"/>
            <a:ext cx="6749831" cy="4296243"/>
          </a:xfrm>
          <a:ln/>
        </p:spPr>
        <p:style>
          <a:lnRef idx="0">
            <a:schemeClr val="accent6"/>
          </a:lnRef>
          <a:fillRef idx="3">
            <a:schemeClr val="accent6"/>
          </a:fillRef>
          <a:effectRef idx="3">
            <a:schemeClr val="accent6"/>
          </a:effectRef>
          <a:fontRef idx="minor">
            <a:schemeClr val="lt1"/>
          </a:fontRef>
        </p:style>
      </p:pic>
    </p:spTree>
    <p:extLst>
      <p:ext uri="{BB962C8B-B14F-4D97-AF65-F5344CB8AC3E}">
        <p14:creationId xmlns:p14="http://schemas.microsoft.com/office/powerpoint/2010/main" val="657467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rmAutofit fontScale="90000"/>
          </a:bodyPr>
          <a:lstStyle/>
          <a:p>
            <a:r>
              <a:rPr lang="nb-NO" b="1" dirty="0">
                <a:latin typeface="Tw Cen MT Condensed" panose="020B0606020104020203" pitchFamily="34" charset="0"/>
              </a:rPr>
              <a:t>Hva oppgis som årsak til dette?</a:t>
            </a:r>
          </a:p>
        </p:txBody>
      </p:sp>
      <p:sp>
        <p:nvSpPr>
          <p:cNvPr id="4" name="Plassholder for lysbildenummer 3"/>
          <p:cNvSpPr>
            <a:spLocks noGrp="1"/>
          </p:cNvSpPr>
          <p:nvPr>
            <p:ph type="sldNum" sz="quarter" idx="4"/>
          </p:nvPr>
        </p:nvSpPr>
        <p:spPr/>
        <p:txBody>
          <a:bodyPr/>
          <a:lstStyle/>
          <a:p>
            <a:fld id="{A67513C0-5F9E-431D-A218-42A3D8B9E734}" type="slidenum">
              <a:rPr lang="nb-NO" smtClean="0"/>
              <a:pPr/>
              <a:t>16</a:t>
            </a:fld>
            <a:endParaRPr lang="nb-NO" dirty="0"/>
          </a:p>
        </p:txBody>
      </p:sp>
      <p:sp>
        <p:nvSpPr>
          <p:cNvPr id="6" name="Google Shape;100;p16"/>
          <p:cNvSpPr txBox="1">
            <a:spLocks/>
          </p:cNvSpPr>
          <p:nvPr/>
        </p:nvSpPr>
        <p:spPr>
          <a:xfrm>
            <a:off x="6990664" y="2495820"/>
            <a:ext cx="5131165" cy="4296243"/>
          </a:xfrm>
          <a:prstGeom prst="rect">
            <a:avLst/>
          </a:prstGeom>
        </p:spPr>
        <p:txBody>
          <a:bodyPr spcFirstLastPara="1" vert="horz" wrap="square" lIns="121900" tIns="121900" rIns="121900" bIns="121900" rtlCol="0" anchor="t" anchorCtr="0">
            <a:noAutofit/>
          </a:bodyPr>
          <a:lstStyle>
            <a:lvl1pPr marL="342900" indent="-342900" algn="l" defTabSz="914400" rtl="0" eaLnBrk="1" latinLnBrk="0" hangingPunct="1">
              <a:spcBef>
                <a:spcPct val="20000"/>
              </a:spcBef>
              <a:buFont typeface="Arial" panose="020B0604020202020204" pitchFamily="34" charset="0"/>
              <a:buChar char="•"/>
              <a:defRPr lang="nb-NO" sz="2000" b="0" i="0" u="none" strike="noStrike" kern="1200" baseline="0" smtClean="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09585" indent="-507987">
              <a:spcBef>
                <a:spcPts val="800"/>
              </a:spcBef>
              <a:buSzPts val="2400"/>
              <a:buFont typeface="Arial" panose="020B0604020202020204" pitchFamily="34" charset="0"/>
              <a:buChar char="▣"/>
            </a:pPr>
            <a:r>
              <a:rPr lang="en-US" sz="2667" dirty="0">
                <a:solidFill>
                  <a:srgbClr val="003283"/>
                </a:solidFill>
                <a:latin typeface="Tw Cen MT Condensed" panose="020B0606020104020203" pitchFamily="34" charset="0"/>
              </a:rPr>
              <a:t>33%: </a:t>
            </a:r>
            <a:r>
              <a:rPr lang="en-US" sz="2667" dirty="0" err="1">
                <a:solidFill>
                  <a:srgbClr val="003283"/>
                </a:solidFill>
                <a:latin typeface="Tw Cen MT Condensed" panose="020B0606020104020203" pitchFamily="34" charset="0"/>
              </a:rPr>
              <a:t>Fravær</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av</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tilgjenglige</a:t>
            </a:r>
            <a:r>
              <a:rPr lang="en-US" sz="2667" dirty="0">
                <a:solidFill>
                  <a:srgbClr val="003283"/>
                </a:solidFill>
                <a:latin typeface="Tw Cen MT Condensed" panose="020B0606020104020203" pitchFamily="34" charset="0"/>
              </a:rPr>
              <a:t> reliable tester </a:t>
            </a:r>
            <a:r>
              <a:rPr lang="en-US" sz="2667" dirty="0" err="1">
                <a:solidFill>
                  <a:srgbClr val="003283"/>
                </a:solidFill>
                <a:latin typeface="Tw Cen MT Condensed" panose="020B0606020104020203" pitchFamily="34" charset="0"/>
              </a:rPr>
              <a:t>og</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verktøy</a:t>
            </a:r>
            <a:endParaRPr lang="en-US" sz="2667" dirty="0">
              <a:solidFill>
                <a:srgbClr val="003283"/>
              </a:solidFill>
              <a:latin typeface="Tw Cen MT Condensed" panose="020B0606020104020203" pitchFamily="34" charset="0"/>
            </a:endParaRPr>
          </a:p>
          <a:p>
            <a:pPr marL="609585" indent="-507987">
              <a:spcBef>
                <a:spcPts val="0"/>
              </a:spcBef>
              <a:buSzPts val="2400"/>
              <a:buFont typeface="Arial" panose="020B0604020202020204" pitchFamily="34" charset="0"/>
              <a:buChar char="▣"/>
            </a:pPr>
            <a:endParaRPr lang="en-US" sz="2667" dirty="0">
              <a:solidFill>
                <a:srgbClr val="003283"/>
              </a:solidFill>
              <a:latin typeface="Tw Cen MT Condensed" panose="020B0606020104020203" pitchFamily="34" charset="0"/>
            </a:endParaRPr>
          </a:p>
          <a:p>
            <a:pPr marL="609585" indent="-507987">
              <a:spcBef>
                <a:spcPts val="0"/>
              </a:spcBef>
              <a:buSzPts val="2400"/>
              <a:buFont typeface="Arial" panose="020B0604020202020204" pitchFamily="34" charset="0"/>
              <a:buChar char="▣"/>
            </a:pPr>
            <a:r>
              <a:rPr lang="en-US" sz="2667" dirty="0">
                <a:solidFill>
                  <a:srgbClr val="003283"/>
                </a:solidFill>
                <a:latin typeface="Tw Cen MT Condensed" panose="020B0606020104020203" pitchFamily="34" charset="0"/>
              </a:rPr>
              <a:t>Ca. 20%: </a:t>
            </a:r>
            <a:r>
              <a:rPr lang="en-US" sz="2667" dirty="0" err="1">
                <a:solidFill>
                  <a:srgbClr val="003283"/>
                </a:solidFill>
                <a:latin typeface="Tw Cen MT Condensed" panose="020B0606020104020203" pitchFamily="34" charset="0"/>
              </a:rPr>
              <a:t>Mangler</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opplæring</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og</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kunnskap</a:t>
            </a:r>
            <a:endParaRPr lang="en-US" sz="2667" dirty="0">
              <a:solidFill>
                <a:srgbClr val="003283"/>
              </a:solidFill>
              <a:latin typeface="Tw Cen MT Condensed" panose="020B0606020104020203" pitchFamily="34" charset="0"/>
            </a:endParaRPr>
          </a:p>
          <a:p>
            <a:pPr marL="609585" indent="-507987">
              <a:spcBef>
                <a:spcPts val="0"/>
              </a:spcBef>
              <a:buSzPts val="2400"/>
              <a:buFont typeface="Arial" panose="020B0604020202020204" pitchFamily="34" charset="0"/>
              <a:buChar char="▣"/>
            </a:pPr>
            <a:endParaRPr lang="en-US" sz="2667" dirty="0">
              <a:solidFill>
                <a:srgbClr val="003283"/>
              </a:solidFill>
              <a:latin typeface="Tw Cen MT Condensed" panose="020B0606020104020203" pitchFamily="34" charset="0"/>
            </a:endParaRPr>
          </a:p>
          <a:p>
            <a:pPr marL="609585" indent="-507987">
              <a:spcBef>
                <a:spcPts val="0"/>
              </a:spcBef>
              <a:buSzPts val="2400"/>
              <a:buFont typeface="Arial" panose="020B0604020202020204" pitchFamily="34" charset="0"/>
              <a:buChar char="▣"/>
            </a:pPr>
            <a:r>
              <a:rPr lang="en-US" sz="2667" dirty="0">
                <a:solidFill>
                  <a:srgbClr val="003283"/>
                </a:solidFill>
                <a:latin typeface="Tw Cen MT Condensed" panose="020B0606020104020203" pitchFamily="34" charset="0"/>
              </a:rPr>
              <a:t>Ca. 20%: For lite </a:t>
            </a:r>
            <a:r>
              <a:rPr lang="en-US" sz="2667" dirty="0" err="1">
                <a:solidFill>
                  <a:srgbClr val="003283"/>
                </a:solidFill>
                <a:latin typeface="Tw Cen MT Condensed" panose="020B0606020104020203" pitchFamily="34" charset="0"/>
              </a:rPr>
              <a:t>tid</a:t>
            </a:r>
            <a:r>
              <a:rPr lang="en-US" sz="2667" dirty="0">
                <a:solidFill>
                  <a:srgbClr val="003283"/>
                </a:solidFill>
                <a:latin typeface="Tw Cen MT Condensed" panose="020B0606020104020203" pitchFamily="34" charset="0"/>
              </a:rPr>
              <a:t> </a:t>
            </a:r>
            <a:r>
              <a:rPr lang="en-US" sz="2667" dirty="0" err="1">
                <a:solidFill>
                  <a:srgbClr val="003283"/>
                </a:solidFill>
                <a:latin typeface="Tw Cen MT Condensed" panose="020B0606020104020203" pitchFamily="34" charset="0"/>
              </a:rPr>
              <a:t>til</a:t>
            </a:r>
            <a:r>
              <a:rPr lang="en-US" sz="2667" dirty="0">
                <a:solidFill>
                  <a:srgbClr val="003283"/>
                </a:solidFill>
                <a:latin typeface="Tw Cen MT Condensed" panose="020B0606020104020203" pitchFamily="34" charset="0"/>
              </a:rPr>
              <a:t> å </a:t>
            </a:r>
            <a:r>
              <a:rPr lang="en-US" sz="2667" dirty="0" err="1">
                <a:solidFill>
                  <a:srgbClr val="003283"/>
                </a:solidFill>
                <a:latin typeface="Tw Cen MT Condensed" panose="020B0606020104020203" pitchFamily="34" charset="0"/>
              </a:rPr>
              <a:t>utrede</a:t>
            </a:r>
            <a:endParaRPr lang="en-US" sz="2667" dirty="0">
              <a:solidFill>
                <a:srgbClr val="003283"/>
              </a:solidFill>
              <a:latin typeface="Tw Cen MT Condensed" panose="020B0606020104020203" pitchFamily="34" charset="0"/>
            </a:endParaRPr>
          </a:p>
        </p:txBody>
      </p:sp>
      <p:pic>
        <p:nvPicPr>
          <p:cNvPr id="7" name="Bilde 6"/>
          <p:cNvPicPr>
            <a:picLocks noChangeAspect="1"/>
          </p:cNvPicPr>
          <p:nvPr/>
        </p:nvPicPr>
        <p:blipFill>
          <a:blip r:embed="rId3"/>
          <a:stretch>
            <a:fillRect/>
          </a:stretch>
        </p:blipFill>
        <p:spPr>
          <a:xfrm>
            <a:off x="219282" y="2495821"/>
            <a:ext cx="6183397" cy="3139001"/>
          </a:xfrm>
          <a:prstGeom prst="rect">
            <a:avLst/>
          </a:prstGeom>
          <a:ln>
            <a:solidFill>
              <a:schemeClr val="tx1"/>
            </a:solidFill>
          </a:ln>
        </p:spPr>
      </p:pic>
    </p:spTree>
    <p:extLst>
      <p:ext uri="{BB962C8B-B14F-4D97-AF65-F5344CB8AC3E}">
        <p14:creationId xmlns:p14="http://schemas.microsoft.com/office/powerpoint/2010/main" val="3240791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32193-6D59-A9C2-CC36-BA364F06F38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2605D5B-4F1B-75E0-0DAD-A39A68A567AE}"/>
              </a:ext>
            </a:extLst>
          </p:cNvPr>
          <p:cNvSpPr>
            <a:spLocks noGrp="1"/>
          </p:cNvSpPr>
          <p:nvPr>
            <p:ph type="title"/>
          </p:nvPr>
        </p:nvSpPr>
        <p:spPr/>
        <p:txBody>
          <a:bodyPr>
            <a:normAutofit fontScale="90000"/>
          </a:bodyPr>
          <a:lstStyle/>
          <a:p>
            <a:r>
              <a:rPr lang="nb-NO" dirty="0">
                <a:latin typeface="Segoe UI" panose="020B0502040204020203" pitchFamily="34" charset="0"/>
                <a:cs typeface="Segoe UI" panose="020B0502040204020203" pitchFamily="34" charset="0"/>
              </a:rPr>
              <a:t>N-TASIT: en test av </a:t>
            </a:r>
            <a:br>
              <a:rPr lang="nb-NO" dirty="0">
                <a:latin typeface="Segoe UI" panose="020B0502040204020203" pitchFamily="34" charset="0"/>
                <a:cs typeface="Segoe UI" panose="020B0502040204020203" pitchFamily="34" charset="0"/>
              </a:rPr>
            </a:br>
            <a:r>
              <a:rPr lang="nb-NO" dirty="0">
                <a:latin typeface="Segoe UI" panose="020B0502040204020203" pitchFamily="34" charset="0"/>
                <a:cs typeface="Segoe UI" panose="020B0502040204020203" pitchFamily="34" charset="0"/>
              </a:rPr>
              <a:t>sosial kognisjon</a:t>
            </a:r>
          </a:p>
        </p:txBody>
      </p:sp>
      <p:pic>
        <p:nvPicPr>
          <p:cNvPr id="7" name="Bilde 6">
            <a:extLst>
              <a:ext uri="{FF2B5EF4-FFF2-40B4-BE49-F238E27FC236}">
                <a16:creationId xmlns:a16="http://schemas.microsoft.com/office/drawing/2014/main" id="{A697B2DF-1564-2BCB-6938-1A3CCB0FD0AB}"/>
              </a:ext>
            </a:extLst>
          </p:cNvPr>
          <p:cNvPicPr>
            <a:picLocks noChangeAspect="1"/>
          </p:cNvPicPr>
          <p:nvPr/>
        </p:nvPicPr>
        <p:blipFill>
          <a:blip r:embed="rId3"/>
          <a:stretch>
            <a:fillRect/>
          </a:stretch>
        </p:blipFill>
        <p:spPr>
          <a:xfrm>
            <a:off x="6417864" y="7878"/>
            <a:ext cx="5562487" cy="3814614"/>
          </a:xfrm>
          <a:prstGeom prst="rect">
            <a:avLst/>
          </a:prstGeom>
        </p:spPr>
      </p:pic>
      <p:pic>
        <p:nvPicPr>
          <p:cNvPr id="8" name="Bilde 7">
            <a:extLst>
              <a:ext uri="{FF2B5EF4-FFF2-40B4-BE49-F238E27FC236}">
                <a16:creationId xmlns:a16="http://schemas.microsoft.com/office/drawing/2014/main" id="{E7F54316-354F-7170-11C4-D769D5DDBFAA}"/>
              </a:ext>
            </a:extLst>
          </p:cNvPr>
          <p:cNvPicPr>
            <a:picLocks noChangeAspect="1"/>
          </p:cNvPicPr>
          <p:nvPr/>
        </p:nvPicPr>
        <p:blipFill>
          <a:blip r:embed="rId4"/>
          <a:stretch>
            <a:fillRect/>
          </a:stretch>
        </p:blipFill>
        <p:spPr>
          <a:xfrm>
            <a:off x="8923432" y="2713452"/>
            <a:ext cx="2671460" cy="4024243"/>
          </a:xfrm>
          <a:prstGeom prst="rect">
            <a:avLst/>
          </a:prstGeom>
        </p:spPr>
      </p:pic>
      <p:pic>
        <p:nvPicPr>
          <p:cNvPr id="3" name="Bilde 2">
            <a:extLst>
              <a:ext uri="{FF2B5EF4-FFF2-40B4-BE49-F238E27FC236}">
                <a16:creationId xmlns:a16="http://schemas.microsoft.com/office/drawing/2014/main" id="{6DB00272-6FE6-7915-9034-D3456667AC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200" y="1903653"/>
            <a:ext cx="6564639" cy="4946469"/>
          </a:xfrm>
          <a:prstGeom prst="rect">
            <a:avLst/>
          </a:prstGeom>
        </p:spPr>
      </p:pic>
    </p:spTree>
    <p:extLst>
      <p:ext uri="{BB962C8B-B14F-4D97-AF65-F5344CB8AC3E}">
        <p14:creationId xmlns:p14="http://schemas.microsoft.com/office/powerpoint/2010/main" val="1983554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840172" y="508000"/>
            <a:ext cx="4927600" cy="2556934"/>
          </a:xfrm>
          <a:prstGeom prst="rect">
            <a:avLst/>
          </a:prstGeom>
          <a:solidFill>
            <a:schemeClr val="accent1">
              <a:alpha val="50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rPr>
              <a:t>Emosjonsgjenkjenning</a:t>
            </a:r>
            <a:endParaRPr lang="en-US" sz="2400" b="1" dirty="0">
              <a:solidFill>
                <a:schemeClr val="tx1"/>
              </a:solidFill>
            </a:endParaRPr>
          </a:p>
        </p:txBody>
      </p:sp>
      <p:sp>
        <p:nvSpPr>
          <p:cNvPr id="6" name="Rektangel 5"/>
          <p:cNvSpPr/>
          <p:nvPr/>
        </p:nvSpPr>
        <p:spPr>
          <a:xfrm>
            <a:off x="6519334" y="524933"/>
            <a:ext cx="4927600" cy="2556934"/>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0"/>
                <a:solidFill>
                  <a:schemeClr val="tx1"/>
                </a:solidFill>
              </a:rPr>
              <a:t>Theory of Mind (</a:t>
            </a:r>
            <a:r>
              <a:rPr lang="en-US" sz="2400" b="1" dirty="0" err="1">
                <a:ln w="0"/>
                <a:solidFill>
                  <a:schemeClr val="tx1"/>
                </a:solidFill>
              </a:rPr>
              <a:t>mentalisering</a:t>
            </a:r>
            <a:r>
              <a:rPr lang="en-US" sz="2400" b="1" dirty="0">
                <a:ln w="0"/>
                <a:solidFill>
                  <a:schemeClr val="tx1"/>
                </a:solidFill>
              </a:rPr>
              <a:t>)</a:t>
            </a:r>
          </a:p>
        </p:txBody>
      </p:sp>
      <p:sp>
        <p:nvSpPr>
          <p:cNvPr id="7" name="Rektangel 6"/>
          <p:cNvSpPr/>
          <p:nvPr/>
        </p:nvSpPr>
        <p:spPr>
          <a:xfrm>
            <a:off x="840172" y="3793066"/>
            <a:ext cx="4927600" cy="2556934"/>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ln w="0"/>
                <a:solidFill>
                  <a:schemeClr val="tx1"/>
                </a:solidFill>
              </a:rPr>
              <a:t>Empati</a:t>
            </a:r>
            <a:endParaRPr lang="en-US" sz="2400" b="1" dirty="0">
              <a:ln w="0"/>
              <a:solidFill>
                <a:schemeClr val="tx1"/>
              </a:solidFill>
            </a:endParaRPr>
          </a:p>
        </p:txBody>
      </p:sp>
      <p:sp>
        <p:nvSpPr>
          <p:cNvPr id="8" name="Rektangel 7"/>
          <p:cNvSpPr/>
          <p:nvPr/>
        </p:nvSpPr>
        <p:spPr>
          <a:xfrm>
            <a:off x="6519334" y="3793066"/>
            <a:ext cx="4927600" cy="2556934"/>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rPr>
              <a:t>Sosial</a:t>
            </a:r>
            <a:r>
              <a:rPr lang="en-US" sz="2400" b="1" dirty="0">
                <a:solidFill>
                  <a:schemeClr val="tx1"/>
                </a:solidFill>
              </a:rPr>
              <a:t> </a:t>
            </a:r>
            <a:r>
              <a:rPr lang="en-US" sz="2400" b="1" dirty="0" err="1">
                <a:solidFill>
                  <a:schemeClr val="tx1"/>
                </a:solidFill>
              </a:rPr>
              <a:t>disinhibering</a:t>
            </a:r>
            <a:endParaRPr lang="en-US" sz="2400" b="1" dirty="0">
              <a:solidFill>
                <a:schemeClr val="tx1"/>
              </a:solidFill>
            </a:endParaRPr>
          </a:p>
        </p:txBody>
      </p:sp>
    </p:spTree>
    <p:extLst>
      <p:ext uri="{BB962C8B-B14F-4D97-AF65-F5344CB8AC3E}">
        <p14:creationId xmlns:p14="http://schemas.microsoft.com/office/powerpoint/2010/main" val="888716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hlinkClick r:id="rId2"/>
          </p:cNvPr>
          <p:cNvSpPr/>
          <p:nvPr/>
        </p:nvSpPr>
        <p:spPr>
          <a:xfrm>
            <a:off x="6519334" y="524933"/>
            <a:ext cx="4927600" cy="2556934"/>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0"/>
                <a:solidFill>
                  <a:schemeClr val="tx1"/>
                </a:solidFill>
              </a:rPr>
              <a:t>Theory of Mind (</a:t>
            </a:r>
            <a:r>
              <a:rPr lang="en-US" sz="2400" b="1" dirty="0" err="1">
                <a:ln w="0"/>
                <a:solidFill>
                  <a:schemeClr val="tx1"/>
                </a:solidFill>
              </a:rPr>
              <a:t>mentalisering</a:t>
            </a:r>
            <a:r>
              <a:rPr lang="en-US" sz="2400" b="1" dirty="0">
                <a:ln w="0"/>
                <a:solidFill>
                  <a:schemeClr val="tx1"/>
                </a:solidFill>
              </a:rPr>
              <a:t>)</a:t>
            </a:r>
          </a:p>
        </p:txBody>
      </p:sp>
    </p:spTree>
    <p:extLst>
      <p:ext uri="{BB962C8B-B14F-4D97-AF65-F5344CB8AC3E}">
        <p14:creationId xmlns:p14="http://schemas.microsoft.com/office/powerpoint/2010/main" val="3648491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330C0765-5A38-4A34-880C-9CC4C2E14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D3613B7-7998-4463-EDCB-64128FF7B4EC}"/>
              </a:ext>
            </a:extLst>
          </p:cNvPr>
          <p:cNvSpPr txBox="1">
            <a:spLocks/>
          </p:cNvSpPr>
          <p:nvPr/>
        </p:nvSpPr>
        <p:spPr>
          <a:xfrm>
            <a:off x="715890" y="931839"/>
            <a:ext cx="4721860" cy="173207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spcAft>
                <a:spcPts val="600"/>
              </a:spcAft>
            </a:pPr>
            <a:r>
              <a:rPr lang="en-US" sz="6000" kern="1200" dirty="0">
                <a:solidFill>
                  <a:schemeClr val="tx1"/>
                </a:solidFill>
                <a:latin typeface="+mj-lt"/>
                <a:ea typeface="+mj-ea"/>
                <a:cs typeface="+mj-cs"/>
              </a:rPr>
              <a:t>Theory of Mind</a:t>
            </a:r>
          </a:p>
        </p:txBody>
      </p:sp>
      <p:sp>
        <p:nvSpPr>
          <p:cNvPr id="13" name="Graphic 15">
            <a:extLst>
              <a:ext uri="{FF2B5EF4-FFF2-40B4-BE49-F238E27FC236}">
                <a16:creationId xmlns:a16="http://schemas.microsoft.com/office/drawing/2014/main" id="{B7DA268A-F88C-4936-8401-97C8C9861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1450" y="122968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5" name="Graphic 14">
            <a:extLst>
              <a:ext uri="{FF2B5EF4-FFF2-40B4-BE49-F238E27FC236}">
                <a16:creationId xmlns:a16="http://schemas.microsoft.com/office/drawing/2014/main" id="{2E48EAB8-CD1C-4BF5-A92C-BA11919E6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30230" y="145898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6">
            <a:extLst>
              <a:ext uri="{FF2B5EF4-FFF2-40B4-BE49-F238E27FC236}">
                <a16:creationId xmlns:a16="http://schemas.microsoft.com/office/drawing/2014/main" id="{F66F957D-AE64-4187-90D7-B24F1CC27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5910" y="1974124"/>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4" name="Rektangel 3">
            <a:extLst>
              <a:ext uri="{FF2B5EF4-FFF2-40B4-BE49-F238E27FC236}">
                <a16:creationId xmlns:a16="http://schemas.microsoft.com/office/drawing/2014/main" id="{8E57E299-D261-1B7A-6857-145FD25A099C}"/>
              </a:ext>
            </a:extLst>
          </p:cNvPr>
          <p:cNvSpPr/>
          <p:nvPr/>
        </p:nvSpPr>
        <p:spPr>
          <a:xfrm>
            <a:off x="483543" y="3037534"/>
            <a:ext cx="5908007" cy="2888627"/>
          </a:xfrm>
          <a:prstGeom prst="rect">
            <a:avLst/>
          </a:prstGeom>
        </p:spPr>
        <p:txBody>
          <a:bodyPr vert="horz" lIns="91440" tIns="45720" rIns="91440" bIns="45720" rtlCol="0" anchor="t">
            <a:normAutofit fontScale="92500" lnSpcReduction="10000"/>
          </a:bodyPr>
          <a:lstStyle/>
          <a:p>
            <a:pPr marL="285750" indent="-285750">
              <a:buFont typeface="Arial" panose="020B0604020202020204" pitchFamily="34" charset="0"/>
              <a:buChar char="•"/>
            </a:pPr>
            <a:r>
              <a:rPr lang="en-US" sz="2400" dirty="0" err="1">
                <a:ln w="0"/>
                <a:solidFill>
                  <a:schemeClr val="tx1"/>
                </a:solidFill>
              </a:rPr>
              <a:t>Evnen</a:t>
            </a:r>
            <a:r>
              <a:rPr lang="en-US" sz="2400" dirty="0">
                <a:ln w="0"/>
                <a:solidFill>
                  <a:schemeClr val="tx1"/>
                </a:solidFill>
              </a:rPr>
              <a:t> </a:t>
            </a:r>
            <a:r>
              <a:rPr lang="en-US" sz="2400" dirty="0" err="1">
                <a:ln w="0"/>
                <a:solidFill>
                  <a:schemeClr val="tx1"/>
                </a:solidFill>
              </a:rPr>
              <a:t>til</a:t>
            </a:r>
            <a:r>
              <a:rPr lang="en-US" sz="2400" dirty="0">
                <a:ln w="0"/>
                <a:solidFill>
                  <a:schemeClr val="tx1"/>
                </a:solidFill>
              </a:rPr>
              <a:t> å </a:t>
            </a:r>
            <a:r>
              <a:rPr lang="en-US" sz="2400" dirty="0" err="1">
                <a:ln w="0"/>
                <a:solidFill>
                  <a:schemeClr val="tx1"/>
                </a:solidFill>
              </a:rPr>
              <a:t>forstå</a:t>
            </a:r>
            <a:r>
              <a:rPr lang="en-US" sz="2400" dirty="0">
                <a:ln w="0"/>
                <a:solidFill>
                  <a:schemeClr val="tx1"/>
                </a:solidFill>
              </a:rPr>
              <a:t>, </a:t>
            </a:r>
            <a:r>
              <a:rPr lang="en-US" sz="2400" dirty="0" err="1">
                <a:ln w="0"/>
                <a:solidFill>
                  <a:schemeClr val="tx1"/>
                </a:solidFill>
              </a:rPr>
              <a:t>forklare</a:t>
            </a:r>
            <a:r>
              <a:rPr lang="en-US" sz="2400" dirty="0">
                <a:ln w="0"/>
                <a:solidFill>
                  <a:schemeClr val="tx1"/>
                </a:solidFill>
              </a:rPr>
              <a:t> </a:t>
            </a:r>
            <a:r>
              <a:rPr lang="en-US" sz="2400" dirty="0" err="1">
                <a:ln w="0"/>
                <a:solidFill>
                  <a:schemeClr val="tx1"/>
                </a:solidFill>
              </a:rPr>
              <a:t>og</a:t>
            </a:r>
            <a:r>
              <a:rPr lang="en-US" sz="2400" dirty="0">
                <a:ln w="0"/>
                <a:solidFill>
                  <a:schemeClr val="tx1"/>
                </a:solidFill>
              </a:rPr>
              <a:t> </a:t>
            </a:r>
            <a:r>
              <a:rPr lang="en-US" sz="2400" dirty="0" err="1">
                <a:ln w="0"/>
                <a:solidFill>
                  <a:schemeClr val="tx1"/>
                </a:solidFill>
              </a:rPr>
              <a:t>forutsi</a:t>
            </a:r>
            <a:r>
              <a:rPr lang="en-US" sz="2400" dirty="0">
                <a:ln w="0"/>
                <a:solidFill>
                  <a:schemeClr val="tx1"/>
                </a:solidFill>
              </a:rPr>
              <a:t> </a:t>
            </a:r>
            <a:r>
              <a:rPr lang="en-US" sz="2400" dirty="0" err="1">
                <a:ln w="0"/>
                <a:solidFill>
                  <a:schemeClr val="tx1"/>
                </a:solidFill>
              </a:rPr>
              <a:t>andres</a:t>
            </a:r>
            <a:r>
              <a:rPr lang="en-US" sz="2400" dirty="0">
                <a:ln w="0"/>
                <a:solidFill>
                  <a:schemeClr val="tx1"/>
                </a:solidFill>
              </a:rPr>
              <a:t> tanker, </a:t>
            </a:r>
            <a:r>
              <a:rPr lang="en-US" sz="2400" dirty="0" err="1">
                <a:ln w="0"/>
                <a:solidFill>
                  <a:schemeClr val="tx1"/>
                </a:solidFill>
              </a:rPr>
              <a:t>følelser</a:t>
            </a:r>
            <a:r>
              <a:rPr lang="en-US" sz="2400" dirty="0">
                <a:ln w="0"/>
                <a:solidFill>
                  <a:schemeClr val="tx1"/>
                </a:solidFill>
              </a:rPr>
              <a:t> </a:t>
            </a:r>
            <a:r>
              <a:rPr lang="en-US" sz="2400" dirty="0" err="1">
                <a:ln w="0"/>
                <a:solidFill>
                  <a:schemeClr val="tx1"/>
                </a:solidFill>
              </a:rPr>
              <a:t>og</a:t>
            </a:r>
            <a:r>
              <a:rPr lang="en-US" sz="2400" dirty="0">
                <a:ln w="0"/>
                <a:solidFill>
                  <a:schemeClr val="tx1"/>
                </a:solidFill>
              </a:rPr>
              <a:t> </a:t>
            </a:r>
            <a:r>
              <a:rPr lang="en-US" sz="2400" dirty="0" err="1">
                <a:ln w="0"/>
                <a:solidFill>
                  <a:schemeClr val="tx1"/>
                </a:solidFill>
              </a:rPr>
              <a:t>intensjoner</a:t>
            </a:r>
            <a:r>
              <a:rPr lang="en-US" sz="2400" dirty="0">
                <a:ln w="0"/>
                <a:solidFill>
                  <a:schemeClr val="tx1"/>
                </a:solidFill>
              </a:rPr>
              <a:t> – </a:t>
            </a:r>
            <a:r>
              <a:rPr lang="en-US" sz="2400" dirty="0" err="1">
                <a:ln w="0"/>
                <a:solidFill>
                  <a:schemeClr val="tx1"/>
                </a:solidFill>
              </a:rPr>
              <a:t>basert</a:t>
            </a:r>
            <a:r>
              <a:rPr lang="en-US" sz="2400" dirty="0">
                <a:ln w="0"/>
                <a:solidFill>
                  <a:schemeClr val="tx1"/>
                </a:solidFill>
              </a:rPr>
              <a:t> </a:t>
            </a:r>
            <a:r>
              <a:rPr lang="en-US" sz="2400" dirty="0" err="1">
                <a:ln w="0"/>
                <a:solidFill>
                  <a:schemeClr val="tx1"/>
                </a:solidFill>
              </a:rPr>
              <a:t>på</a:t>
            </a:r>
            <a:r>
              <a:rPr lang="en-US" sz="2400" dirty="0">
                <a:ln w="0"/>
                <a:solidFill>
                  <a:schemeClr val="tx1"/>
                </a:solidFill>
              </a:rPr>
              <a:t> </a:t>
            </a:r>
            <a:r>
              <a:rPr lang="en-US" sz="2400" dirty="0" err="1">
                <a:ln w="0"/>
                <a:solidFill>
                  <a:schemeClr val="tx1"/>
                </a:solidFill>
              </a:rPr>
              <a:t>atferd</a:t>
            </a:r>
            <a:endParaRPr lang="en-US" sz="2400" dirty="0">
              <a:ln w="0"/>
              <a:solidFill>
                <a:schemeClr val="tx1"/>
              </a:solidFill>
            </a:endParaRPr>
          </a:p>
          <a:p>
            <a:pPr marL="285750" indent="-285750">
              <a:buFont typeface="Arial" panose="020B0604020202020204" pitchFamily="34" charset="0"/>
              <a:buChar char="•"/>
            </a:pPr>
            <a:endParaRPr lang="en-US" sz="2400" dirty="0">
              <a:ln w="0"/>
            </a:endParaRPr>
          </a:p>
          <a:p>
            <a:pPr marL="285750" indent="-285750">
              <a:buFont typeface="Arial" panose="020B0604020202020204" pitchFamily="34" charset="0"/>
              <a:buChar char="•"/>
            </a:pPr>
            <a:r>
              <a:rPr lang="en-US" sz="2400" dirty="0"/>
              <a:t>Vi </a:t>
            </a:r>
            <a:r>
              <a:rPr lang="en-US" sz="2400" dirty="0" err="1"/>
              <a:t>gjør</a:t>
            </a:r>
            <a:r>
              <a:rPr lang="en-US" sz="2400" dirty="0"/>
              <a:t> </a:t>
            </a:r>
            <a:r>
              <a:rPr lang="en-US" sz="2400" dirty="0" err="1"/>
              <a:t>dette</a:t>
            </a:r>
            <a:r>
              <a:rPr lang="en-US" sz="2400" dirty="0"/>
              <a:t> hele </a:t>
            </a:r>
            <a:r>
              <a:rPr lang="en-US" sz="2400" dirty="0" err="1"/>
              <a:t>tiden</a:t>
            </a:r>
            <a:r>
              <a:rPr lang="en-US" sz="2400" dirty="0"/>
              <a:t>, </a:t>
            </a:r>
            <a:r>
              <a:rPr lang="en-US" sz="2400" dirty="0" err="1"/>
              <a:t>som</a:t>
            </a:r>
            <a:r>
              <a:rPr lang="en-US" sz="2400" dirty="0"/>
              <a:t> regel </a:t>
            </a:r>
            <a:r>
              <a:rPr lang="en-US" sz="2400" dirty="0" err="1"/>
              <a:t>ubevisst</a:t>
            </a:r>
            <a:r>
              <a:rPr lang="en-US" sz="2400" dirty="0"/>
              <a:t>.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err="1"/>
              <a:t>Stort</a:t>
            </a:r>
            <a:r>
              <a:rPr lang="en-US" sz="2400" dirty="0"/>
              <a:t> sett </a:t>
            </a:r>
            <a:r>
              <a:rPr lang="en-US" sz="2400" dirty="0" err="1"/>
              <a:t>går</a:t>
            </a:r>
            <a:r>
              <a:rPr lang="en-US" sz="2400" dirty="0"/>
              <a:t> det bra</a:t>
            </a:r>
          </a:p>
          <a:p>
            <a:pPr marL="285750" indent="-285750">
              <a:lnSpc>
                <a:spcPct val="90000"/>
              </a:lnSpc>
              <a:spcAft>
                <a:spcPts val="600"/>
              </a:spcAft>
              <a:buFont typeface="Arial" panose="020B0604020202020204" pitchFamily="34" charset="0"/>
              <a:buChar char="•"/>
            </a:pPr>
            <a:endParaRPr lang="en-US" sz="2400" dirty="0"/>
          </a:p>
          <a:p>
            <a:pPr marL="285750" indent="-285750">
              <a:lnSpc>
                <a:spcPct val="90000"/>
              </a:lnSpc>
              <a:spcAft>
                <a:spcPts val="600"/>
              </a:spcAft>
              <a:buFont typeface="Arial" panose="020B0604020202020204" pitchFamily="34" charset="0"/>
              <a:buChar char="•"/>
            </a:pPr>
            <a:r>
              <a:rPr lang="en-US" sz="2400" dirty="0"/>
              <a:t>Av </a:t>
            </a:r>
            <a:r>
              <a:rPr lang="en-US" sz="2400" dirty="0" err="1"/>
              <a:t>og</a:t>
            </a:r>
            <a:r>
              <a:rPr lang="en-US" sz="2400" dirty="0"/>
              <a:t> </a:t>
            </a:r>
            <a:r>
              <a:rPr lang="en-US" sz="2400" dirty="0" err="1"/>
              <a:t>til</a:t>
            </a:r>
            <a:r>
              <a:rPr lang="en-US" sz="2400" dirty="0"/>
              <a:t> </a:t>
            </a:r>
            <a:r>
              <a:rPr lang="en-US" sz="2400" dirty="0" err="1"/>
              <a:t>går</a:t>
            </a:r>
            <a:r>
              <a:rPr lang="en-US" sz="2400" dirty="0"/>
              <a:t> det </a:t>
            </a:r>
            <a:r>
              <a:rPr lang="en-US" sz="2400" dirty="0" err="1"/>
              <a:t>galt</a:t>
            </a:r>
            <a:endParaRPr lang="en-US" sz="2400" dirty="0"/>
          </a:p>
        </p:txBody>
      </p:sp>
      <p:pic>
        <p:nvPicPr>
          <p:cNvPr id="3" name="Picture 2" descr="https://premium.vgc.no/v2/images/1c19b5cb-6c52-4204-ab2f-37f0e4d50847?fit=crop&amp;format=auto&amp;h=564&amp;w=768&amp;s=cabf41fb35557edfd5348750c9b1dc6b9fba756e">
            <a:extLst>
              <a:ext uri="{FF2B5EF4-FFF2-40B4-BE49-F238E27FC236}">
                <a16:creationId xmlns:a16="http://schemas.microsoft.com/office/drawing/2014/main" id="{53BA83A1-4207-5B33-838C-76359230C0C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66599" y="2827704"/>
            <a:ext cx="4838513" cy="3556306"/>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0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341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rmAutofit fontScale="90000"/>
          </a:bodyPr>
          <a:lstStyle/>
          <a:p>
            <a:r>
              <a:rPr lang="nb-NO" dirty="0" err="1"/>
              <a:t>Common</a:t>
            </a:r>
            <a:r>
              <a:rPr lang="nb-NO" dirty="0"/>
              <a:t> </a:t>
            </a:r>
            <a:r>
              <a:rPr lang="nb-NO" dirty="0" err="1"/>
              <a:t>sense</a:t>
            </a:r>
            <a:r>
              <a:rPr lang="nb-NO" dirty="0"/>
              <a:t> </a:t>
            </a:r>
            <a:r>
              <a:rPr lang="nb-NO" dirty="0" err="1"/>
              <a:t>psyhcology</a:t>
            </a:r>
            <a:endParaRPr lang="nb-NO" dirty="0"/>
          </a:p>
        </p:txBody>
      </p:sp>
      <p:sp>
        <p:nvSpPr>
          <p:cNvPr id="5" name="Ellipse 4"/>
          <p:cNvSpPr/>
          <p:nvPr/>
        </p:nvSpPr>
        <p:spPr>
          <a:xfrm>
            <a:off x="2885665" y="4401778"/>
            <a:ext cx="1439109" cy="12398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solidFill>
                  <a:schemeClr val="tx1"/>
                </a:solidFill>
              </a:rPr>
              <a:t>Desire</a:t>
            </a:r>
            <a:endParaRPr lang="nb-NO" dirty="0">
              <a:solidFill>
                <a:schemeClr val="tx1"/>
              </a:solidFill>
            </a:endParaRPr>
          </a:p>
        </p:txBody>
      </p:sp>
      <p:sp>
        <p:nvSpPr>
          <p:cNvPr id="6" name="Ellipse 5"/>
          <p:cNvSpPr/>
          <p:nvPr/>
        </p:nvSpPr>
        <p:spPr>
          <a:xfrm>
            <a:off x="2885665" y="2196115"/>
            <a:ext cx="1617927" cy="1161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solidFill>
                  <a:schemeClr val="tx1"/>
                </a:solidFill>
              </a:rPr>
              <a:t>Belief</a:t>
            </a:r>
            <a:endParaRPr lang="nb-NO" sz="1200" dirty="0">
              <a:solidFill>
                <a:schemeClr val="tx1"/>
              </a:solidFill>
            </a:endParaRPr>
          </a:p>
        </p:txBody>
      </p:sp>
      <p:cxnSp>
        <p:nvCxnSpPr>
          <p:cNvPr id="24" name="Rett pilkobling 23"/>
          <p:cNvCxnSpPr>
            <a:stCxn id="6" idx="6"/>
          </p:cNvCxnSpPr>
          <p:nvPr/>
        </p:nvCxnSpPr>
        <p:spPr>
          <a:xfrm>
            <a:off x="4503592" y="2776649"/>
            <a:ext cx="2125457" cy="5277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Rett pilkobling 25"/>
          <p:cNvCxnSpPr>
            <a:stCxn id="5" idx="6"/>
          </p:cNvCxnSpPr>
          <p:nvPr/>
        </p:nvCxnSpPr>
        <p:spPr>
          <a:xfrm flipV="1">
            <a:off x="4324774" y="4174660"/>
            <a:ext cx="2304275" cy="84702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Ellipse 24"/>
          <p:cNvSpPr/>
          <p:nvPr/>
        </p:nvSpPr>
        <p:spPr>
          <a:xfrm>
            <a:off x="6373340" y="3124189"/>
            <a:ext cx="1746090" cy="12307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solidFill>
                  <a:schemeClr val="tx1"/>
                </a:solidFill>
              </a:rPr>
              <a:t>Behavior</a:t>
            </a:r>
            <a:endParaRPr lang="nb-NO" sz="1200" dirty="0">
              <a:solidFill>
                <a:schemeClr val="tx1"/>
              </a:solidFill>
            </a:endParaRPr>
          </a:p>
        </p:txBody>
      </p:sp>
      <p:sp>
        <p:nvSpPr>
          <p:cNvPr id="10" name="Ellipse 9"/>
          <p:cNvSpPr/>
          <p:nvPr/>
        </p:nvSpPr>
        <p:spPr>
          <a:xfrm>
            <a:off x="2885664" y="2196115"/>
            <a:ext cx="1617927" cy="1161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a:solidFill>
                  <a:schemeClr val="tx1"/>
                </a:solidFill>
              </a:rPr>
              <a:t>Det kommer til å regne</a:t>
            </a:r>
            <a:endParaRPr lang="nb-NO" sz="1100" dirty="0">
              <a:solidFill>
                <a:schemeClr val="tx1"/>
              </a:solidFill>
            </a:endParaRPr>
          </a:p>
        </p:txBody>
      </p:sp>
      <p:sp>
        <p:nvSpPr>
          <p:cNvPr id="11" name="Ellipse 10"/>
          <p:cNvSpPr/>
          <p:nvPr/>
        </p:nvSpPr>
        <p:spPr>
          <a:xfrm>
            <a:off x="2881033" y="4401778"/>
            <a:ext cx="1439109" cy="12398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Være tørr</a:t>
            </a:r>
          </a:p>
        </p:txBody>
      </p:sp>
      <p:sp>
        <p:nvSpPr>
          <p:cNvPr id="12" name="Ellipse 11"/>
          <p:cNvSpPr/>
          <p:nvPr/>
        </p:nvSpPr>
        <p:spPr>
          <a:xfrm>
            <a:off x="6373340" y="3124189"/>
            <a:ext cx="1746090" cy="12307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Ta med paraply</a:t>
            </a:r>
            <a:endParaRPr lang="nb-NO" sz="1200" dirty="0">
              <a:solidFill>
                <a:schemeClr val="tx1"/>
              </a:solidFill>
            </a:endParaRPr>
          </a:p>
        </p:txBody>
      </p:sp>
    </p:spTree>
    <p:extLst>
      <p:ext uri="{BB962C8B-B14F-4D97-AF65-F5344CB8AC3E}">
        <p14:creationId xmlns:p14="http://schemas.microsoft.com/office/powerpoint/2010/main" val="1550165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lipse 9"/>
          <p:cNvSpPr/>
          <p:nvPr/>
        </p:nvSpPr>
        <p:spPr>
          <a:xfrm>
            <a:off x="2339052" y="2202838"/>
            <a:ext cx="1617927" cy="1161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Det kommer til å regne</a:t>
            </a:r>
            <a:endParaRPr lang="nb-NO" sz="1200" dirty="0">
              <a:solidFill>
                <a:schemeClr val="tx1"/>
              </a:solidFill>
            </a:endParaRPr>
          </a:p>
        </p:txBody>
      </p:sp>
      <p:sp>
        <p:nvSpPr>
          <p:cNvPr id="3" name="Tittel 2"/>
          <p:cNvSpPr>
            <a:spLocks noGrp="1"/>
          </p:cNvSpPr>
          <p:nvPr>
            <p:ph type="title"/>
          </p:nvPr>
        </p:nvSpPr>
        <p:spPr/>
        <p:txBody>
          <a:bodyPr>
            <a:normAutofit fontScale="90000"/>
          </a:bodyPr>
          <a:lstStyle/>
          <a:p>
            <a:r>
              <a:rPr lang="nb-NO" dirty="0" err="1"/>
              <a:t>Common</a:t>
            </a:r>
            <a:r>
              <a:rPr lang="nb-NO" dirty="0"/>
              <a:t> </a:t>
            </a:r>
            <a:r>
              <a:rPr lang="nb-NO" dirty="0" err="1"/>
              <a:t>sense</a:t>
            </a:r>
            <a:r>
              <a:rPr lang="nb-NO" dirty="0"/>
              <a:t> </a:t>
            </a:r>
            <a:r>
              <a:rPr lang="nb-NO" dirty="0" err="1"/>
              <a:t>psychology</a:t>
            </a:r>
            <a:r>
              <a:rPr lang="nb-NO" dirty="0"/>
              <a:t> &amp; </a:t>
            </a:r>
            <a:r>
              <a:rPr lang="nb-NO" dirty="0" err="1"/>
              <a:t>Theory</a:t>
            </a:r>
            <a:r>
              <a:rPr lang="nb-NO" dirty="0"/>
              <a:t> </a:t>
            </a:r>
            <a:r>
              <a:rPr lang="nb-NO" dirty="0" err="1"/>
              <a:t>of</a:t>
            </a:r>
            <a:r>
              <a:rPr lang="nb-NO" dirty="0"/>
              <a:t> </a:t>
            </a:r>
            <a:r>
              <a:rPr lang="nb-NO" dirty="0" err="1"/>
              <a:t>Mind</a:t>
            </a:r>
            <a:endParaRPr lang="nb-NO" dirty="0"/>
          </a:p>
        </p:txBody>
      </p:sp>
      <p:cxnSp>
        <p:nvCxnSpPr>
          <p:cNvPr id="24" name="Rett pilkobling 23"/>
          <p:cNvCxnSpPr>
            <a:stCxn id="10" idx="6"/>
          </p:cNvCxnSpPr>
          <p:nvPr/>
        </p:nvCxnSpPr>
        <p:spPr>
          <a:xfrm>
            <a:off x="3956979" y="2783372"/>
            <a:ext cx="2330618" cy="52104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Rett pilkobling 25"/>
          <p:cNvCxnSpPr>
            <a:stCxn id="11" idx="6"/>
          </p:cNvCxnSpPr>
          <p:nvPr/>
        </p:nvCxnSpPr>
        <p:spPr>
          <a:xfrm flipV="1">
            <a:off x="3867571" y="4174660"/>
            <a:ext cx="2420026" cy="64060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2428462" y="4195353"/>
            <a:ext cx="1439109" cy="12398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Være tørr</a:t>
            </a:r>
          </a:p>
        </p:txBody>
      </p:sp>
      <p:pic>
        <p:nvPicPr>
          <p:cNvPr id="15" name="Bilde 14"/>
          <p:cNvPicPr>
            <a:picLocks noChangeAspect="1"/>
          </p:cNvPicPr>
          <p:nvPr/>
        </p:nvPicPr>
        <p:blipFill>
          <a:blip r:embed="rId2"/>
          <a:stretch>
            <a:fillRect/>
          </a:stretch>
        </p:blipFill>
        <p:spPr>
          <a:xfrm>
            <a:off x="6287597" y="1415007"/>
            <a:ext cx="4088271" cy="4740280"/>
          </a:xfrm>
          <a:prstGeom prst="rect">
            <a:avLst/>
          </a:prstGeom>
        </p:spPr>
      </p:pic>
      <p:sp>
        <p:nvSpPr>
          <p:cNvPr id="4" name="Pil venstre 3"/>
          <p:cNvSpPr/>
          <p:nvPr/>
        </p:nvSpPr>
        <p:spPr>
          <a:xfrm>
            <a:off x="3657600" y="6279614"/>
            <a:ext cx="4131325" cy="4627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Theory</a:t>
            </a:r>
            <a:r>
              <a:rPr lang="nb-NO" dirty="0"/>
              <a:t> </a:t>
            </a:r>
            <a:r>
              <a:rPr lang="nb-NO" dirty="0" err="1"/>
              <a:t>of</a:t>
            </a:r>
            <a:r>
              <a:rPr lang="nb-NO" dirty="0"/>
              <a:t> </a:t>
            </a:r>
            <a:r>
              <a:rPr lang="nb-NO" dirty="0" err="1"/>
              <a:t>Mind</a:t>
            </a:r>
            <a:r>
              <a:rPr lang="nb-NO" dirty="0"/>
              <a:t> </a:t>
            </a:r>
            <a:r>
              <a:rPr lang="nb-NO" dirty="0" err="1"/>
              <a:t>inference</a:t>
            </a:r>
            <a:endParaRPr lang="nb-NO" dirty="0"/>
          </a:p>
        </p:txBody>
      </p:sp>
    </p:spTree>
    <p:extLst>
      <p:ext uri="{BB962C8B-B14F-4D97-AF65-F5344CB8AC3E}">
        <p14:creationId xmlns:p14="http://schemas.microsoft.com/office/powerpoint/2010/main" val="581426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lipse 9"/>
          <p:cNvSpPr/>
          <p:nvPr/>
        </p:nvSpPr>
        <p:spPr>
          <a:xfrm>
            <a:off x="2339052" y="2202838"/>
            <a:ext cx="1617927" cy="1161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Det kommer IKKE til å regne</a:t>
            </a:r>
            <a:endParaRPr lang="nb-NO" sz="1200" dirty="0">
              <a:solidFill>
                <a:schemeClr val="tx1"/>
              </a:solidFill>
            </a:endParaRPr>
          </a:p>
        </p:txBody>
      </p:sp>
      <p:sp>
        <p:nvSpPr>
          <p:cNvPr id="3" name="Tittel 2"/>
          <p:cNvSpPr>
            <a:spLocks noGrp="1"/>
          </p:cNvSpPr>
          <p:nvPr>
            <p:ph type="title"/>
          </p:nvPr>
        </p:nvSpPr>
        <p:spPr/>
        <p:txBody>
          <a:bodyPr>
            <a:normAutofit fontScale="90000"/>
          </a:bodyPr>
          <a:lstStyle/>
          <a:p>
            <a:r>
              <a:rPr lang="nb-NO" dirty="0" err="1"/>
              <a:t>Common</a:t>
            </a:r>
            <a:r>
              <a:rPr lang="nb-NO" dirty="0"/>
              <a:t> </a:t>
            </a:r>
            <a:r>
              <a:rPr lang="nb-NO" dirty="0" err="1"/>
              <a:t>sense</a:t>
            </a:r>
            <a:r>
              <a:rPr lang="nb-NO" dirty="0"/>
              <a:t> </a:t>
            </a:r>
            <a:r>
              <a:rPr lang="nb-NO" dirty="0" err="1"/>
              <a:t>psychology</a:t>
            </a:r>
            <a:r>
              <a:rPr lang="nb-NO" dirty="0"/>
              <a:t> &amp; </a:t>
            </a:r>
            <a:r>
              <a:rPr lang="nb-NO" dirty="0" err="1"/>
              <a:t>Theory</a:t>
            </a:r>
            <a:r>
              <a:rPr lang="nb-NO" dirty="0"/>
              <a:t> </a:t>
            </a:r>
            <a:r>
              <a:rPr lang="nb-NO" dirty="0" err="1"/>
              <a:t>of</a:t>
            </a:r>
            <a:r>
              <a:rPr lang="nb-NO" dirty="0"/>
              <a:t> </a:t>
            </a:r>
            <a:r>
              <a:rPr lang="nb-NO" dirty="0" err="1"/>
              <a:t>Mind</a:t>
            </a:r>
            <a:endParaRPr lang="nb-NO" dirty="0"/>
          </a:p>
        </p:txBody>
      </p:sp>
      <p:cxnSp>
        <p:nvCxnSpPr>
          <p:cNvPr id="24" name="Rett pilkobling 23"/>
          <p:cNvCxnSpPr>
            <a:stCxn id="10" idx="6"/>
          </p:cNvCxnSpPr>
          <p:nvPr/>
        </p:nvCxnSpPr>
        <p:spPr>
          <a:xfrm>
            <a:off x="3956979" y="2783372"/>
            <a:ext cx="2330618" cy="52104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Rett pilkobling 25"/>
          <p:cNvCxnSpPr>
            <a:stCxn id="11" idx="6"/>
          </p:cNvCxnSpPr>
          <p:nvPr/>
        </p:nvCxnSpPr>
        <p:spPr>
          <a:xfrm flipV="1">
            <a:off x="3867571" y="4174660"/>
            <a:ext cx="2420026" cy="64060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2428462" y="4195353"/>
            <a:ext cx="1439109" cy="12398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Vise frem min nye paraply</a:t>
            </a:r>
          </a:p>
        </p:txBody>
      </p:sp>
      <p:pic>
        <p:nvPicPr>
          <p:cNvPr id="15" name="Bilde 14"/>
          <p:cNvPicPr>
            <a:picLocks noChangeAspect="1"/>
          </p:cNvPicPr>
          <p:nvPr/>
        </p:nvPicPr>
        <p:blipFill>
          <a:blip r:embed="rId2"/>
          <a:stretch>
            <a:fillRect/>
          </a:stretch>
        </p:blipFill>
        <p:spPr>
          <a:xfrm>
            <a:off x="6287597" y="1415007"/>
            <a:ext cx="4088271" cy="4740280"/>
          </a:xfrm>
          <a:prstGeom prst="rect">
            <a:avLst/>
          </a:prstGeom>
        </p:spPr>
      </p:pic>
      <p:sp>
        <p:nvSpPr>
          <p:cNvPr id="9" name="Pil venstre 8"/>
          <p:cNvSpPr/>
          <p:nvPr/>
        </p:nvSpPr>
        <p:spPr>
          <a:xfrm>
            <a:off x="3657600" y="6279614"/>
            <a:ext cx="4131325" cy="4627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Theory</a:t>
            </a:r>
            <a:r>
              <a:rPr lang="nb-NO" dirty="0"/>
              <a:t> </a:t>
            </a:r>
            <a:r>
              <a:rPr lang="nb-NO" dirty="0" err="1"/>
              <a:t>of</a:t>
            </a:r>
            <a:r>
              <a:rPr lang="nb-NO" dirty="0"/>
              <a:t> </a:t>
            </a:r>
            <a:r>
              <a:rPr lang="nb-NO" dirty="0" err="1"/>
              <a:t>Mind</a:t>
            </a:r>
            <a:r>
              <a:rPr lang="nb-NO" dirty="0"/>
              <a:t> </a:t>
            </a:r>
            <a:r>
              <a:rPr lang="nb-NO" dirty="0" err="1"/>
              <a:t>inference</a:t>
            </a:r>
            <a:endParaRPr lang="nb-NO" dirty="0"/>
          </a:p>
        </p:txBody>
      </p:sp>
    </p:spTree>
    <p:extLst>
      <p:ext uri="{BB962C8B-B14F-4D97-AF65-F5344CB8AC3E}">
        <p14:creationId xmlns:p14="http://schemas.microsoft.com/office/powerpoint/2010/main" val="365225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rmAutofit fontScale="90000"/>
          </a:bodyPr>
          <a:lstStyle/>
          <a:p>
            <a:r>
              <a:rPr lang="nb-NO" dirty="0" err="1"/>
              <a:t>Theory</a:t>
            </a:r>
            <a:r>
              <a:rPr lang="nb-NO" dirty="0"/>
              <a:t> </a:t>
            </a:r>
            <a:r>
              <a:rPr lang="nb-NO" dirty="0" err="1"/>
              <a:t>of</a:t>
            </a:r>
            <a:r>
              <a:rPr lang="nb-NO" dirty="0"/>
              <a:t> </a:t>
            </a:r>
            <a:r>
              <a:rPr lang="nb-NO" dirty="0" err="1"/>
              <a:t>mind</a:t>
            </a:r>
            <a:r>
              <a:rPr lang="nb-NO" dirty="0"/>
              <a:t> etter ervervet hjerneskade</a:t>
            </a:r>
          </a:p>
        </p:txBody>
      </p:sp>
      <p:pic>
        <p:nvPicPr>
          <p:cNvPr id="4" name="Bilde 3"/>
          <p:cNvPicPr>
            <a:picLocks noChangeAspect="1"/>
          </p:cNvPicPr>
          <p:nvPr/>
        </p:nvPicPr>
        <p:blipFill>
          <a:blip r:embed="rId2"/>
          <a:stretch>
            <a:fillRect/>
          </a:stretch>
        </p:blipFill>
        <p:spPr>
          <a:xfrm>
            <a:off x="415259" y="2188445"/>
            <a:ext cx="8372475" cy="3248025"/>
          </a:xfrm>
          <a:prstGeom prst="rect">
            <a:avLst/>
          </a:prstGeom>
        </p:spPr>
      </p:pic>
      <p:sp>
        <p:nvSpPr>
          <p:cNvPr id="5" name="Rektangel 4"/>
          <p:cNvSpPr/>
          <p:nvPr/>
        </p:nvSpPr>
        <p:spPr>
          <a:xfrm>
            <a:off x="8986684" y="2188445"/>
            <a:ext cx="3205316" cy="2554545"/>
          </a:xfrm>
          <a:prstGeom prst="rect">
            <a:avLst/>
          </a:prstGeom>
        </p:spPr>
        <p:txBody>
          <a:bodyPr wrap="square">
            <a:spAutoFit/>
          </a:bodyPr>
          <a:lstStyle/>
          <a:p>
            <a:r>
              <a:rPr lang="en-US" sz="2000" dirty="0">
                <a:latin typeface="GulliverRM"/>
              </a:rPr>
              <a:t>- Moderate to severe </a:t>
            </a:r>
            <a:r>
              <a:rPr lang="en-US" sz="2000" dirty="0" err="1">
                <a:latin typeface="GulliverRM"/>
              </a:rPr>
              <a:t>ToM</a:t>
            </a:r>
            <a:r>
              <a:rPr lang="en-US" sz="2000" dirty="0">
                <a:latin typeface="GulliverRM"/>
              </a:rPr>
              <a:t> impairment </a:t>
            </a:r>
          </a:p>
          <a:p>
            <a:endParaRPr lang="en-US" sz="2000" dirty="0">
              <a:latin typeface="GulliverRM"/>
            </a:endParaRPr>
          </a:p>
          <a:p>
            <a:r>
              <a:rPr lang="en-US" sz="2000" dirty="0">
                <a:latin typeface="GulliverRM"/>
              </a:rPr>
              <a:t>- </a:t>
            </a:r>
            <a:r>
              <a:rPr lang="en-US" sz="2000" dirty="0" err="1">
                <a:latin typeface="GulliverRM"/>
              </a:rPr>
              <a:t>Effektstørrelse</a:t>
            </a:r>
            <a:r>
              <a:rPr lang="en-US" sz="2000" dirty="0">
                <a:latin typeface="GulliverRM"/>
              </a:rPr>
              <a:t> 0.5 - 0.9</a:t>
            </a:r>
          </a:p>
          <a:p>
            <a:endParaRPr lang="en-US" sz="2000" dirty="0">
              <a:latin typeface="GulliverRM"/>
            </a:endParaRPr>
          </a:p>
          <a:p>
            <a:r>
              <a:rPr lang="en-US" sz="2000" dirty="0" err="1">
                <a:latin typeface="GulliverRM"/>
              </a:rPr>
              <a:t>Viktige</a:t>
            </a:r>
            <a:r>
              <a:rPr lang="en-US" sz="2000" dirty="0">
                <a:latin typeface="GulliverRM"/>
              </a:rPr>
              <a:t> </a:t>
            </a:r>
            <a:r>
              <a:rPr lang="en-US" sz="2000" dirty="0" err="1">
                <a:latin typeface="GulliverRM"/>
              </a:rPr>
              <a:t>prediktorer</a:t>
            </a:r>
            <a:r>
              <a:rPr lang="en-US" sz="2000" dirty="0">
                <a:latin typeface="GulliverRM"/>
              </a:rPr>
              <a:t> </a:t>
            </a:r>
            <a:r>
              <a:rPr lang="en-US" sz="2000" dirty="0" err="1">
                <a:latin typeface="GulliverRM"/>
              </a:rPr>
              <a:t>var</a:t>
            </a:r>
            <a:r>
              <a:rPr lang="en-US" sz="2000" dirty="0">
                <a:latin typeface="GulliverRM"/>
              </a:rPr>
              <a:t>:</a:t>
            </a:r>
          </a:p>
          <a:p>
            <a:pPr marL="285750" indent="-285750">
              <a:buFontTx/>
              <a:buChar char="-"/>
            </a:pPr>
            <a:r>
              <a:rPr lang="en-US" sz="2000" dirty="0" err="1">
                <a:latin typeface="GulliverRM"/>
              </a:rPr>
              <a:t>Frontale</a:t>
            </a:r>
            <a:r>
              <a:rPr lang="en-US" sz="2000" dirty="0">
                <a:latin typeface="GulliverRM"/>
              </a:rPr>
              <a:t> </a:t>
            </a:r>
            <a:r>
              <a:rPr lang="en-US" sz="2000" dirty="0" err="1">
                <a:latin typeface="GulliverRM"/>
              </a:rPr>
              <a:t>skader</a:t>
            </a:r>
            <a:endParaRPr lang="en-US" sz="2000" dirty="0">
              <a:latin typeface="GulliverRM"/>
            </a:endParaRPr>
          </a:p>
          <a:p>
            <a:pPr marL="285750" indent="-285750">
              <a:buFontTx/>
              <a:buChar char="-"/>
            </a:pPr>
            <a:r>
              <a:rPr lang="en-US" sz="2000" dirty="0" err="1">
                <a:latin typeface="GulliverRM"/>
              </a:rPr>
              <a:t>Høyresidige</a:t>
            </a:r>
            <a:r>
              <a:rPr lang="en-US" sz="2000" dirty="0">
                <a:latin typeface="GulliverRM"/>
              </a:rPr>
              <a:t> </a:t>
            </a:r>
            <a:r>
              <a:rPr lang="en-US" sz="2000" dirty="0" err="1">
                <a:latin typeface="GulliverRM"/>
              </a:rPr>
              <a:t>skader</a:t>
            </a:r>
            <a:endParaRPr lang="en-US" sz="2000" dirty="0">
              <a:latin typeface="GulliverRM"/>
            </a:endParaRPr>
          </a:p>
        </p:txBody>
      </p:sp>
    </p:spTree>
    <p:extLst>
      <p:ext uri="{BB962C8B-B14F-4D97-AF65-F5344CB8AC3E}">
        <p14:creationId xmlns:p14="http://schemas.microsoft.com/office/powerpoint/2010/main" val="3611560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938107" y="413173"/>
            <a:ext cx="4927600" cy="2556934"/>
          </a:xfrm>
          <a:prstGeom prst="rect">
            <a:avLst/>
          </a:prstGeom>
          <a:solidFill>
            <a:schemeClr val="accent1">
              <a:alpha val="50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rPr>
              <a:t>Emosjonsgjenkjenning</a:t>
            </a:r>
            <a:endParaRPr lang="en-US" sz="2400" b="1" dirty="0">
              <a:solidFill>
                <a:schemeClr val="tx1"/>
              </a:solidFill>
            </a:endParaRPr>
          </a:p>
        </p:txBody>
      </p:sp>
    </p:spTree>
    <p:extLst>
      <p:ext uri="{BB962C8B-B14F-4D97-AF65-F5344CB8AC3E}">
        <p14:creationId xmlns:p14="http://schemas.microsoft.com/office/powerpoint/2010/main" val="2635467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Facial expressions for kids: Helping children read emo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073" y="4043771"/>
            <a:ext cx="4453001" cy="22265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even Basic Emotions – Reading Facial Expression - Humint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4663" y="1377887"/>
            <a:ext cx="4876800" cy="3143250"/>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F91F97BA-3C29-F1B2-F667-C6B428BC0AFE}"/>
              </a:ext>
            </a:extLst>
          </p:cNvPr>
          <p:cNvSpPr txBox="1"/>
          <p:nvPr/>
        </p:nvSpPr>
        <p:spPr>
          <a:xfrm>
            <a:off x="817763" y="2438717"/>
            <a:ext cx="4592311" cy="830997"/>
          </a:xfrm>
          <a:prstGeom prst="rect">
            <a:avLst/>
          </a:prstGeom>
          <a:noFill/>
        </p:spPr>
        <p:txBody>
          <a:bodyPr wrap="square">
            <a:spAutoFit/>
          </a:bodyPr>
          <a:lstStyle/>
          <a:p>
            <a:r>
              <a:rPr lang="en-US" sz="2400" dirty="0" err="1">
                <a:solidFill>
                  <a:schemeClr val="tx1"/>
                </a:solidFill>
              </a:rPr>
              <a:t>Evnen</a:t>
            </a:r>
            <a:r>
              <a:rPr lang="en-US" sz="2400" dirty="0">
                <a:solidFill>
                  <a:schemeClr val="tx1"/>
                </a:solidFill>
              </a:rPr>
              <a:t> </a:t>
            </a:r>
            <a:r>
              <a:rPr lang="en-US" sz="2400" dirty="0" err="1">
                <a:solidFill>
                  <a:schemeClr val="tx1"/>
                </a:solidFill>
              </a:rPr>
              <a:t>til</a:t>
            </a:r>
            <a:r>
              <a:rPr lang="en-US" sz="2400" dirty="0">
                <a:solidFill>
                  <a:schemeClr val="tx1"/>
                </a:solidFill>
              </a:rPr>
              <a:t> å </a:t>
            </a:r>
            <a:r>
              <a:rPr lang="en-US" sz="2400" dirty="0" err="1">
                <a:solidFill>
                  <a:schemeClr val="tx1"/>
                </a:solidFill>
              </a:rPr>
              <a:t>korrekt</a:t>
            </a:r>
            <a:r>
              <a:rPr lang="en-US" sz="2400" dirty="0">
                <a:solidFill>
                  <a:schemeClr val="tx1"/>
                </a:solidFill>
              </a:rPr>
              <a:t> </a:t>
            </a:r>
            <a:r>
              <a:rPr lang="en-US" sz="2400" dirty="0" err="1">
                <a:solidFill>
                  <a:schemeClr val="tx1"/>
                </a:solidFill>
              </a:rPr>
              <a:t>gjenkjenne</a:t>
            </a:r>
            <a:r>
              <a:rPr lang="en-US" sz="2400" dirty="0">
                <a:solidFill>
                  <a:schemeClr val="tx1"/>
                </a:solidFill>
              </a:rPr>
              <a:t> </a:t>
            </a:r>
            <a:r>
              <a:rPr lang="en-US" sz="2400" dirty="0" err="1">
                <a:solidFill>
                  <a:schemeClr val="tx1"/>
                </a:solidFill>
              </a:rPr>
              <a:t>andre</a:t>
            </a:r>
            <a:r>
              <a:rPr lang="en-US" sz="2400" dirty="0" err="1"/>
              <a:t>s</a:t>
            </a:r>
            <a:r>
              <a:rPr lang="en-US" sz="2400" dirty="0"/>
              <a:t> </a:t>
            </a:r>
            <a:r>
              <a:rPr lang="en-US" sz="2400" dirty="0" err="1"/>
              <a:t>følelser</a:t>
            </a:r>
            <a:r>
              <a:rPr lang="en-US" sz="2400" dirty="0"/>
              <a:t>.</a:t>
            </a:r>
            <a:endParaRPr lang="en-US" sz="2400" dirty="0">
              <a:solidFill>
                <a:schemeClr val="tx1"/>
              </a:solidFill>
            </a:endParaRPr>
          </a:p>
        </p:txBody>
      </p:sp>
      <p:sp>
        <p:nvSpPr>
          <p:cNvPr id="3" name="Tittel 1">
            <a:extLst>
              <a:ext uri="{FF2B5EF4-FFF2-40B4-BE49-F238E27FC236}">
                <a16:creationId xmlns:a16="http://schemas.microsoft.com/office/drawing/2014/main" id="{ADB0702E-05F5-0543-8F58-4D49EC25C25D}"/>
              </a:ext>
            </a:extLst>
          </p:cNvPr>
          <p:cNvSpPr txBox="1">
            <a:spLocks/>
          </p:cNvSpPr>
          <p:nvPr/>
        </p:nvSpPr>
        <p:spPr>
          <a:xfrm>
            <a:off x="688214" y="301919"/>
            <a:ext cx="4721860" cy="173207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spcAft>
                <a:spcPts val="600"/>
              </a:spcAft>
            </a:pPr>
            <a:r>
              <a:rPr lang="en-US" sz="6000" kern="1200" dirty="0" err="1">
                <a:solidFill>
                  <a:schemeClr val="tx1"/>
                </a:solidFill>
                <a:latin typeface="+mj-lt"/>
                <a:ea typeface="+mj-ea"/>
                <a:cs typeface="+mj-cs"/>
              </a:rPr>
              <a:t>Emosjons-gjenkjenning</a:t>
            </a:r>
            <a:endParaRPr lang="en-US" sz="6000" kern="1200" dirty="0">
              <a:solidFill>
                <a:schemeClr val="tx1"/>
              </a:solidFill>
              <a:latin typeface="+mj-lt"/>
              <a:ea typeface="+mj-ea"/>
              <a:cs typeface="+mj-cs"/>
            </a:endParaRPr>
          </a:p>
        </p:txBody>
      </p:sp>
    </p:spTree>
    <p:extLst>
      <p:ext uri="{BB962C8B-B14F-4D97-AF65-F5344CB8AC3E}">
        <p14:creationId xmlns:p14="http://schemas.microsoft.com/office/powerpoint/2010/main" val="3020815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Andre informasjonskilder</a:t>
            </a:r>
          </a:p>
        </p:txBody>
      </p:sp>
      <p:sp>
        <p:nvSpPr>
          <p:cNvPr id="3" name="Plassholder for innhold 2"/>
          <p:cNvSpPr>
            <a:spLocks noGrp="1"/>
          </p:cNvSpPr>
          <p:nvPr>
            <p:ph idx="1"/>
          </p:nvPr>
        </p:nvSpPr>
        <p:spPr/>
        <p:txBody>
          <a:bodyPr/>
          <a:lstStyle/>
          <a:p>
            <a:r>
              <a:rPr lang="nb-NO" dirty="0"/>
              <a:t>Kroppsspråk</a:t>
            </a:r>
          </a:p>
          <a:p>
            <a:r>
              <a:rPr lang="nb-NO" dirty="0"/>
              <a:t>Prosodi (volum, tonefall, taleflyt)</a:t>
            </a:r>
          </a:p>
          <a:p>
            <a:r>
              <a:rPr lang="nb-NO" dirty="0"/>
              <a:t>Verbalt innhold</a:t>
            </a:r>
          </a:p>
          <a:p>
            <a:r>
              <a:rPr lang="nb-NO" dirty="0"/>
              <a:t>Kontekst</a:t>
            </a:r>
          </a:p>
        </p:txBody>
      </p:sp>
      <p:pic>
        <p:nvPicPr>
          <p:cNvPr id="4" name="Bilde 3"/>
          <p:cNvPicPr>
            <a:picLocks noChangeAspect="1"/>
          </p:cNvPicPr>
          <p:nvPr/>
        </p:nvPicPr>
        <p:blipFill>
          <a:blip r:embed="rId2"/>
          <a:stretch>
            <a:fillRect/>
          </a:stretch>
        </p:blipFill>
        <p:spPr>
          <a:xfrm>
            <a:off x="6135754" y="1553543"/>
            <a:ext cx="5720886" cy="4365476"/>
          </a:xfrm>
          <a:prstGeom prst="rect">
            <a:avLst/>
          </a:prstGeom>
        </p:spPr>
      </p:pic>
    </p:spTree>
    <p:extLst>
      <p:ext uri="{BB962C8B-B14F-4D97-AF65-F5344CB8AC3E}">
        <p14:creationId xmlns:p14="http://schemas.microsoft.com/office/powerpoint/2010/main" val="1095610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www.pnas.org/cms/10.1073/pnas.1902661116/asset/441c6cb8-3280-4c76-b352-6668cc56f4d9/assets/graphic/pnas.1902661116fig0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615" y="320040"/>
            <a:ext cx="3859788" cy="2542032"/>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p:cNvPicPr>
            <a:picLocks noChangeAspect="1"/>
          </p:cNvPicPr>
          <p:nvPr/>
        </p:nvPicPr>
        <p:blipFill>
          <a:blip r:embed="rId3"/>
          <a:stretch>
            <a:fillRect/>
          </a:stretch>
        </p:blipFill>
        <p:spPr>
          <a:xfrm>
            <a:off x="5531929" y="168285"/>
            <a:ext cx="6029325" cy="4000500"/>
          </a:xfrm>
          <a:prstGeom prst="rect">
            <a:avLst/>
          </a:prstGeom>
        </p:spPr>
      </p:pic>
      <p:pic>
        <p:nvPicPr>
          <p:cNvPr id="3" name="Bilde 2"/>
          <p:cNvPicPr>
            <a:picLocks noChangeAspect="1"/>
          </p:cNvPicPr>
          <p:nvPr/>
        </p:nvPicPr>
        <p:blipFill>
          <a:blip r:embed="rId4"/>
          <a:stretch>
            <a:fillRect/>
          </a:stretch>
        </p:blipFill>
        <p:spPr>
          <a:xfrm>
            <a:off x="119063" y="3042515"/>
            <a:ext cx="5678234" cy="3815485"/>
          </a:xfrm>
          <a:prstGeom prst="rect">
            <a:avLst/>
          </a:prstGeom>
        </p:spPr>
      </p:pic>
    </p:spTree>
    <p:extLst>
      <p:ext uri="{BB962C8B-B14F-4D97-AF65-F5344CB8AC3E}">
        <p14:creationId xmlns:p14="http://schemas.microsoft.com/office/powerpoint/2010/main" val="217010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a:stretch>
            <a:fillRect/>
          </a:stretch>
        </p:blipFill>
        <p:spPr>
          <a:xfrm>
            <a:off x="3862848" y="821913"/>
            <a:ext cx="7848600" cy="2343150"/>
          </a:xfrm>
          <a:prstGeom prst="rect">
            <a:avLst/>
          </a:prstGeom>
        </p:spPr>
      </p:pic>
      <p:sp>
        <p:nvSpPr>
          <p:cNvPr id="3" name="Rektangel 2"/>
          <p:cNvSpPr/>
          <p:nvPr/>
        </p:nvSpPr>
        <p:spPr>
          <a:xfrm>
            <a:off x="1220511" y="3924442"/>
            <a:ext cx="7079226" cy="2246769"/>
          </a:xfrm>
          <a:prstGeom prst="rect">
            <a:avLst/>
          </a:prstGeom>
        </p:spPr>
        <p:txBody>
          <a:bodyPr wrap="square">
            <a:spAutoFit/>
          </a:bodyPr>
          <a:lstStyle/>
          <a:p>
            <a:r>
              <a:rPr lang="en-US" sz="2000" dirty="0">
                <a:latin typeface="STIX-Regular"/>
              </a:rPr>
              <a:t>TBI patients were impaired across all emotion categories</a:t>
            </a:r>
          </a:p>
          <a:p>
            <a:endParaRPr lang="en-US" sz="2000" dirty="0">
              <a:latin typeface="STIX-Regular"/>
            </a:endParaRPr>
          </a:p>
          <a:p>
            <a:r>
              <a:rPr lang="en-US" sz="2000" dirty="0">
                <a:latin typeface="STIX-Regular"/>
              </a:rPr>
              <a:t>Moderate/large effect sizes observed for fear and anger</a:t>
            </a:r>
          </a:p>
          <a:p>
            <a:endParaRPr lang="en-US" sz="2000" dirty="0">
              <a:latin typeface="STIX-Regular"/>
            </a:endParaRPr>
          </a:p>
          <a:p>
            <a:r>
              <a:rPr lang="en-US" sz="2000" dirty="0">
                <a:latin typeface="STIX-Regular"/>
              </a:rPr>
              <a:t>Moderate effect sizes for disgust, neutral and sadness</a:t>
            </a:r>
          </a:p>
          <a:p>
            <a:endParaRPr lang="en-US" sz="2000" dirty="0">
              <a:latin typeface="STIX-Regular"/>
            </a:endParaRPr>
          </a:p>
          <a:p>
            <a:r>
              <a:rPr lang="en-US" sz="2000" dirty="0">
                <a:latin typeface="STIX-Regular"/>
              </a:rPr>
              <a:t>Small effect sizes for happiness and surprise</a:t>
            </a:r>
            <a:endParaRPr lang="nb-NO" sz="2000" dirty="0"/>
          </a:p>
        </p:txBody>
      </p:sp>
    </p:spTree>
    <p:extLst>
      <p:ext uri="{BB962C8B-B14F-4D97-AF65-F5344CB8AC3E}">
        <p14:creationId xmlns:p14="http://schemas.microsoft.com/office/powerpoint/2010/main" val="1156298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918670" y="3800387"/>
            <a:ext cx="4927600" cy="2556934"/>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ln w="0"/>
                <a:solidFill>
                  <a:schemeClr val="tx1"/>
                </a:solidFill>
                <a:effectLst>
                  <a:outerShdw blurRad="38100" dist="19050" dir="2700000" algn="tl" rotWithShape="0">
                    <a:schemeClr val="dk1">
                      <a:alpha val="40000"/>
                    </a:schemeClr>
                  </a:outerShdw>
                </a:effectLst>
              </a:rPr>
              <a:t>Empati</a:t>
            </a:r>
            <a:endParaRPr lang="en-US" sz="2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00670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FA55590B-B11F-1240-529D-8F4C7E8F6C11}"/>
              </a:ext>
            </a:extLst>
          </p:cNvPr>
          <p:cNvPicPr>
            <a:picLocks noChangeAspect="1"/>
          </p:cNvPicPr>
          <p:nvPr/>
        </p:nvPicPr>
        <p:blipFill>
          <a:blip r:embed="rId2"/>
          <a:stretch>
            <a:fillRect/>
          </a:stretch>
        </p:blipFill>
        <p:spPr>
          <a:xfrm>
            <a:off x="7898755" y="2033992"/>
            <a:ext cx="3048440" cy="4378077"/>
          </a:xfrm>
          <a:prstGeom prst="rect">
            <a:avLst/>
          </a:prstGeom>
        </p:spPr>
      </p:pic>
      <p:sp>
        <p:nvSpPr>
          <p:cNvPr id="3" name="Tittel 1">
            <a:extLst>
              <a:ext uri="{FF2B5EF4-FFF2-40B4-BE49-F238E27FC236}">
                <a16:creationId xmlns:a16="http://schemas.microsoft.com/office/drawing/2014/main" id="{09EAB828-954C-BA76-B70F-3D3ABF1B92DB}"/>
              </a:ext>
            </a:extLst>
          </p:cNvPr>
          <p:cNvSpPr txBox="1">
            <a:spLocks/>
          </p:cNvSpPr>
          <p:nvPr/>
        </p:nvSpPr>
        <p:spPr>
          <a:xfrm>
            <a:off x="688214" y="365125"/>
            <a:ext cx="4721860" cy="10975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spcAft>
                <a:spcPts val="600"/>
              </a:spcAft>
            </a:pPr>
            <a:r>
              <a:rPr lang="en-US" sz="6000" kern="1200" dirty="0" err="1">
                <a:solidFill>
                  <a:schemeClr val="tx1"/>
                </a:solidFill>
                <a:latin typeface="+mj-lt"/>
                <a:ea typeface="+mj-ea"/>
                <a:cs typeface="+mj-cs"/>
              </a:rPr>
              <a:t>Empati</a:t>
            </a:r>
            <a:endParaRPr lang="en-US" sz="6000" kern="1200" dirty="0">
              <a:solidFill>
                <a:schemeClr val="tx1"/>
              </a:solidFill>
              <a:latin typeface="+mj-lt"/>
              <a:ea typeface="+mj-ea"/>
              <a:cs typeface="+mj-cs"/>
            </a:endParaRPr>
          </a:p>
        </p:txBody>
      </p:sp>
      <p:sp>
        <p:nvSpPr>
          <p:cNvPr id="4" name="TekstSylinder 3">
            <a:extLst>
              <a:ext uri="{FF2B5EF4-FFF2-40B4-BE49-F238E27FC236}">
                <a16:creationId xmlns:a16="http://schemas.microsoft.com/office/drawing/2014/main" id="{9F2DA989-5111-10C4-6DC0-4B93446F289B}"/>
              </a:ext>
            </a:extLst>
          </p:cNvPr>
          <p:cNvSpPr txBox="1"/>
          <p:nvPr/>
        </p:nvSpPr>
        <p:spPr>
          <a:xfrm>
            <a:off x="7651143" y="984988"/>
            <a:ext cx="3138777" cy="646331"/>
          </a:xfrm>
          <a:prstGeom prst="rect">
            <a:avLst/>
          </a:prstGeom>
          <a:noFill/>
        </p:spPr>
        <p:txBody>
          <a:bodyPr wrap="square">
            <a:spAutoFit/>
          </a:bodyPr>
          <a:lstStyle/>
          <a:p>
            <a:pPr algn="ctr"/>
            <a:r>
              <a:rPr lang="en-US" dirty="0" err="1">
                <a:ln w="0"/>
                <a:solidFill>
                  <a:schemeClr val="tx1"/>
                </a:solidFill>
                <a:effectLst>
                  <a:outerShdw blurRad="38100" dist="19050" dir="2700000" algn="tl" rotWithShape="0">
                    <a:schemeClr val="dk1">
                      <a:alpha val="40000"/>
                    </a:schemeClr>
                  </a:outerShdw>
                </a:effectLst>
              </a:rPr>
              <a:t>Subjektiv</a:t>
            </a:r>
            <a:r>
              <a:rPr lang="en-US" dirty="0">
                <a:ln w="0"/>
                <a:solidFill>
                  <a:schemeClr val="tx1"/>
                </a:solidFill>
                <a:effectLst>
                  <a:outerShdw blurRad="38100" dist="19050" dir="2700000" algn="tl" rotWithShape="0">
                    <a:schemeClr val="dk1">
                      <a:alpha val="40000"/>
                    </a:schemeClr>
                  </a:outerShdw>
                </a:effectLst>
              </a:rPr>
              <a:t> </a:t>
            </a:r>
            <a:r>
              <a:rPr lang="en-US" dirty="0" err="1">
                <a:ln w="0"/>
                <a:solidFill>
                  <a:schemeClr val="tx1"/>
                </a:solidFill>
                <a:effectLst>
                  <a:outerShdw blurRad="38100" dist="19050" dir="2700000" algn="tl" rotWithShape="0">
                    <a:schemeClr val="dk1">
                      <a:alpha val="40000"/>
                    </a:schemeClr>
                  </a:outerShdw>
                </a:effectLst>
              </a:rPr>
              <a:t>affektiv</a:t>
            </a:r>
            <a:r>
              <a:rPr lang="en-US" dirty="0">
                <a:ln w="0"/>
                <a:solidFill>
                  <a:schemeClr val="tx1"/>
                </a:solidFill>
                <a:effectLst>
                  <a:outerShdw blurRad="38100" dist="19050" dir="2700000" algn="tl" rotWithShape="0">
                    <a:schemeClr val="dk1">
                      <a:alpha val="40000"/>
                    </a:schemeClr>
                  </a:outerShdw>
                </a:effectLst>
              </a:rPr>
              <a:t> </a:t>
            </a:r>
            <a:r>
              <a:rPr lang="en-US" dirty="0" err="1">
                <a:ln w="0"/>
                <a:solidFill>
                  <a:schemeClr val="tx1"/>
                </a:solidFill>
                <a:effectLst>
                  <a:outerShdw blurRad="38100" dist="19050" dir="2700000" algn="tl" rotWithShape="0">
                    <a:schemeClr val="dk1">
                      <a:alpha val="40000"/>
                    </a:schemeClr>
                  </a:outerShdw>
                </a:effectLst>
              </a:rPr>
              <a:t>opplevelse</a:t>
            </a:r>
            <a:r>
              <a:rPr lang="en-US" dirty="0">
                <a:ln w="0"/>
                <a:solidFill>
                  <a:schemeClr val="tx1"/>
                </a:solidFill>
                <a:effectLst>
                  <a:outerShdw blurRad="38100" dist="19050" dir="2700000" algn="tl" rotWithShape="0">
                    <a:schemeClr val="dk1">
                      <a:alpha val="40000"/>
                    </a:schemeClr>
                  </a:outerShdw>
                </a:effectLst>
              </a:rPr>
              <a:t> av å “dele” </a:t>
            </a:r>
            <a:r>
              <a:rPr lang="en-US" dirty="0" err="1">
                <a:ln w="0"/>
                <a:solidFill>
                  <a:schemeClr val="tx1"/>
                </a:solidFill>
                <a:effectLst>
                  <a:outerShdw blurRad="38100" dist="19050" dir="2700000" algn="tl" rotWithShape="0">
                    <a:schemeClr val="dk1">
                      <a:alpha val="40000"/>
                    </a:schemeClr>
                  </a:outerShdw>
                </a:effectLst>
              </a:rPr>
              <a:t>en</a:t>
            </a:r>
            <a:r>
              <a:rPr lang="en-US" dirty="0">
                <a:ln w="0"/>
                <a:solidFill>
                  <a:schemeClr val="tx1"/>
                </a:solidFill>
                <a:effectLst>
                  <a:outerShdw blurRad="38100" dist="19050" dir="2700000" algn="tl" rotWithShape="0">
                    <a:schemeClr val="dk1">
                      <a:alpha val="40000"/>
                    </a:schemeClr>
                  </a:outerShdw>
                </a:effectLst>
              </a:rPr>
              <a:t> </a:t>
            </a:r>
            <a:r>
              <a:rPr lang="en-US" dirty="0" err="1">
                <a:ln w="0"/>
                <a:solidFill>
                  <a:schemeClr val="tx1"/>
                </a:solidFill>
                <a:effectLst>
                  <a:outerShdw blurRad="38100" dist="19050" dir="2700000" algn="tl" rotWithShape="0">
                    <a:schemeClr val="dk1">
                      <a:alpha val="40000"/>
                    </a:schemeClr>
                  </a:outerShdw>
                </a:effectLst>
              </a:rPr>
              <a:t>annens</a:t>
            </a:r>
            <a:r>
              <a:rPr lang="en-US" dirty="0">
                <a:ln w="0"/>
                <a:solidFill>
                  <a:schemeClr val="tx1"/>
                </a:solidFill>
                <a:effectLst>
                  <a:outerShdw blurRad="38100" dist="19050" dir="2700000" algn="tl" rotWithShape="0">
                    <a:schemeClr val="dk1">
                      <a:alpha val="40000"/>
                    </a:schemeClr>
                  </a:outerShdw>
                </a:effectLst>
              </a:rPr>
              <a:t> </a:t>
            </a:r>
            <a:r>
              <a:rPr lang="en-US" dirty="0" err="1">
                <a:ln w="0"/>
                <a:solidFill>
                  <a:schemeClr val="tx1"/>
                </a:solidFill>
                <a:effectLst>
                  <a:outerShdw blurRad="38100" dist="19050" dir="2700000" algn="tl" rotWithShape="0">
                    <a:schemeClr val="dk1">
                      <a:alpha val="40000"/>
                    </a:schemeClr>
                  </a:outerShdw>
                </a:effectLst>
              </a:rPr>
              <a:t>følelser</a:t>
            </a:r>
            <a:r>
              <a:rPr lang="en-US" dirty="0">
                <a:ln w="0"/>
                <a:solidFill>
                  <a:schemeClr val="tx1"/>
                </a:solidFill>
                <a:effectLst>
                  <a:outerShdw blurRad="38100" dist="19050" dir="2700000" algn="tl" rotWithShape="0">
                    <a:schemeClr val="dk1">
                      <a:alpha val="40000"/>
                    </a:schemeClr>
                  </a:outerShdw>
                </a:effectLst>
              </a:rPr>
              <a:t> </a:t>
            </a:r>
            <a:endParaRPr lang="en-US" sz="1400" dirty="0"/>
          </a:p>
        </p:txBody>
      </p:sp>
      <p:sp>
        <p:nvSpPr>
          <p:cNvPr id="9" name="TekstSylinder 8">
            <a:extLst>
              <a:ext uri="{FF2B5EF4-FFF2-40B4-BE49-F238E27FC236}">
                <a16:creationId xmlns:a16="http://schemas.microsoft.com/office/drawing/2014/main" id="{C20F776F-39C5-554D-9B45-B8C3D88233BF}"/>
              </a:ext>
            </a:extLst>
          </p:cNvPr>
          <p:cNvSpPr txBox="1"/>
          <p:nvPr/>
        </p:nvSpPr>
        <p:spPr>
          <a:xfrm>
            <a:off x="991864" y="6412069"/>
            <a:ext cx="2430695" cy="369332"/>
          </a:xfrm>
          <a:prstGeom prst="rect">
            <a:avLst/>
          </a:prstGeom>
          <a:noFill/>
        </p:spPr>
        <p:txBody>
          <a:bodyPr wrap="square">
            <a:spAutoFit/>
          </a:bodyPr>
          <a:lstStyle/>
          <a:p>
            <a:r>
              <a:rPr lang="nb-NO" dirty="0"/>
              <a:t>Selv-rapportert empati</a:t>
            </a:r>
          </a:p>
        </p:txBody>
      </p:sp>
      <p:graphicFrame>
        <p:nvGraphicFramePr>
          <p:cNvPr id="10" name="Plassholder for innhold 8">
            <a:extLst>
              <a:ext uri="{FF2B5EF4-FFF2-40B4-BE49-F238E27FC236}">
                <a16:creationId xmlns:a16="http://schemas.microsoft.com/office/drawing/2014/main" id="{7C00BEF8-F5BE-AF15-8483-C88C4A84758A}"/>
              </a:ext>
            </a:extLst>
          </p:cNvPr>
          <p:cNvGraphicFramePr>
            <a:graphicFrameLocks/>
          </p:cNvGraphicFramePr>
          <p:nvPr>
            <p:extLst>
              <p:ext uri="{D42A27DB-BD31-4B8C-83A1-F6EECF244321}">
                <p14:modId xmlns:p14="http://schemas.microsoft.com/office/powerpoint/2010/main" val="3497136723"/>
              </p:ext>
            </p:extLst>
          </p:nvPr>
        </p:nvGraphicFramePr>
        <p:xfrm>
          <a:off x="1070776" y="1666359"/>
          <a:ext cx="4703567" cy="4641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48645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Selv-rapportert empati etter traumatisk hjerneskade</a:t>
            </a:r>
          </a:p>
        </p:txBody>
      </p:sp>
      <p:graphicFrame>
        <p:nvGraphicFramePr>
          <p:cNvPr id="9" name="Plassholder for innhold 8"/>
          <p:cNvGraphicFramePr>
            <a:graphicFrameLocks noGrp="1"/>
          </p:cNvGraphicFramePr>
          <p:nvPr>
            <p:ph idx="1"/>
            <p:extLst>
              <p:ext uri="{D42A27DB-BD31-4B8C-83A1-F6EECF244321}">
                <p14:modId xmlns:p14="http://schemas.microsoft.com/office/powerpoint/2010/main" val="478992106"/>
              </p:ext>
            </p:extLst>
          </p:nvPr>
        </p:nvGraphicFramePr>
        <p:xfrm>
          <a:off x="838200" y="1851025"/>
          <a:ext cx="4703567" cy="4641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Plassholder for innhold 8"/>
          <p:cNvGraphicFramePr>
            <a:graphicFrameLocks/>
          </p:cNvGraphicFramePr>
          <p:nvPr>
            <p:extLst>
              <p:ext uri="{D42A27DB-BD31-4B8C-83A1-F6EECF244321}">
                <p14:modId xmlns:p14="http://schemas.microsoft.com/office/powerpoint/2010/main" val="1905449546"/>
              </p:ext>
            </p:extLst>
          </p:nvPr>
        </p:nvGraphicFramePr>
        <p:xfrm>
          <a:off x="6096000" y="1851025"/>
          <a:ext cx="4703567" cy="464185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kstSylinder 11"/>
          <p:cNvSpPr txBox="1"/>
          <p:nvPr/>
        </p:nvSpPr>
        <p:spPr>
          <a:xfrm>
            <a:off x="10799567" y="6468546"/>
            <a:ext cx="1324337" cy="369332"/>
          </a:xfrm>
          <a:prstGeom prst="rect">
            <a:avLst/>
          </a:prstGeom>
          <a:noFill/>
        </p:spPr>
        <p:txBody>
          <a:bodyPr wrap="none" rtlCol="0">
            <a:spAutoFit/>
          </a:bodyPr>
          <a:lstStyle/>
          <a:p>
            <a:r>
              <a:rPr lang="nb-NO" dirty="0"/>
              <a:t>Wood, 2008</a:t>
            </a:r>
          </a:p>
        </p:txBody>
      </p:sp>
    </p:spTree>
    <p:extLst>
      <p:ext uri="{BB962C8B-B14F-4D97-AF65-F5344CB8AC3E}">
        <p14:creationId xmlns:p14="http://schemas.microsoft.com/office/powerpoint/2010/main" val="1354025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a:stretch>
            <a:fillRect/>
          </a:stretch>
        </p:blipFill>
        <p:spPr>
          <a:xfrm>
            <a:off x="6830165" y="3757139"/>
            <a:ext cx="4920251" cy="3021496"/>
          </a:xfrm>
          <a:prstGeom prst="rect">
            <a:avLst/>
          </a:prstGeom>
        </p:spPr>
      </p:pic>
      <p:pic>
        <p:nvPicPr>
          <p:cNvPr id="3" name="Bilde 2"/>
          <p:cNvPicPr>
            <a:picLocks noChangeAspect="1"/>
          </p:cNvPicPr>
          <p:nvPr/>
        </p:nvPicPr>
        <p:blipFill>
          <a:blip r:embed="rId3"/>
          <a:stretch>
            <a:fillRect/>
          </a:stretch>
        </p:blipFill>
        <p:spPr>
          <a:xfrm>
            <a:off x="616161" y="3757139"/>
            <a:ext cx="5392209" cy="3021496"/>
          </a:xfrm>
          <a:prstGeom prst="rect">
            <a:avLst/>
          </a:prstGeom>
        </p:spPr>
      </p:pic>
      <p:pic>
        <p:nvPicPr>
          <p:cNvPr id="4" name="Bilde 3"/>
          <p:cNvPicPr>
            <a:picLocks noChangeAspect="1"/>
          </p:cNvPicPr>
          <p:nvPr/>
        </p:nvPicPr>
        <p:blipFill>
          <a:blip r:embed="rId4"/>
          <a:stretch>
            <a:fillRect/>
          </a:stretch>
        </p:blipFill>
        <p:spPr>
          <a:xfrm>
            <a:off x="616161" y="734808"/>
            <a:ext cx="5392209" cy="2828081"/>
          </a:xfrm>
          <a:prstGeom prst="rect">
            <a:avLst/>
          </a:prstGeom>
        </p:spPr>
      </p:pic>
    </p:spTree>
    <p:extLst>
      <p:ext uri="{BB962C8B-B14F-4D97-AF65-F5344CB8AC3E}">
        <p14:creationId xmlns:p14="http://schemas.microsoft.com/office/powerpoint/2010/main" val="98880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a:off x="6519334" y="3793066"/>
            <a:ext cx="4927600" cy="2556934"/>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rPr>
              <a:t>Sosial</a:t>
            </a:r>
            <a:r>
              <a:rPr lang="en-US" sz="2400" b="1" dirty="0">
                <a:solidFill>
                  <a:schemeClr val="tx1"/>
                </a:solidFill>
              </a:rPr>
              <a:t> </a:t>
            </a:r>
            <a:r>
              <a:rPr lang="en-US" sz="2400" b="1" dirty="0" err="1">
                <a:solidFill>
                  <a:schemeClr val="tx1"/>
                </a:solidFill>
              </a:rPr>
              <a:t>disinhibering</a:t>
            </a:r>
            <a:endParaRPr lang="en-US" sz="2400" b="1" dirty="0">
              <a:solidFill>
                <a:schemeClr val="tx1"/>
              </a:solidFill>
            </a:endParaRPr>
          </a:p>
        </p:txBody>
      </p:sp>
    </p:spTree>
    <p:extLst>
      <p:ext uri="{BB962C8B-B14F-4D97-AF65-F5344CB8AC3E}">
        <p14:creationId xmlns:p14="http://schemas.microsoft.com/office/powerpoint/2010/main" val="3276884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se These 5 Hand Signals to Better Communicate With Traffic and Avoid Road  R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6603" y="815248"/>
            <a:ext cx="4798458" cy="269913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The man and woman at the table are having a conversation, and the woman is  looking bored. 2175987 Vector Art at Vecteez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6603" y="3959865"/>
            <a:ext cx="3294219" cy="263537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ave you ever been uncomfortable when someone stands too close to you? |  Tolu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9589" y="611731"/>
            <a:ext cx="3546093" cy="29026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Use These 5 Hand Signals to Better Communicate With Traffic and Avoid Road  R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6603" y="795583"/>
            <a:ext cx="4798458" cy="26991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he man and woman at the table are having a conversation, and the woman is  looking bored. 2175987 Vector Art at Vecteez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6603" y="3940200"/>
            <a:ext cx="3294219" cy="26353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ave you ever been uncomfortable when someone stands too close to you? |  Tolu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9589" y="592066"/>
            <a:ext cx="3546093" cy="2902650"/>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a:extLst>
              <a:ext uri="{FF2B5EF4-FFF2-40B4-BE49-F238E27FC236}">
                <a16:creationId xmlns:a16="http://schemas.microsoft.com/office/drawing/2014/main" id="{621037EB-C8FE-0D33-3AB0-DCA5EC76E513}"/>
              </a:ext>
            </a:extLst>
          </p:cNvPr>
          <p:cNvSpPr txBox="1"/>
          <p:nvPr/>
        </p:nvSpPr>
        <p:spPr>
          <a:xfrm>
            <a:off x="6299200" y="4631221"/>
            <a:ext cx="4206240" cy="830997"/>
          </a:xfrm>
          <a:prstGeom prst="rect">
            <a:avLst/>
          </a:prstGeom>
          <a:noFill/>
        </p:spPr>
        <p:txBody>
          <a:bodyPr wrap="square">
            <a:spAutoFit/>
          </a:bodyPr>
          <a:lstStyle/>
          <a:p>
            <a:r>
              <a:rPr lang="en-US" sz="2400" dirty="0">
                <a:solidFill>
                  <a:schemeClr val="tx1"/>
                </a:solidFill>
              </a:rPr>
              <a:t>Even </a:t>
            </a:r>
            <a:r>
              <a:rPr lang="en-US" sz="2400" dirty="0" err="1">
                <a:solidFill>
                  <a:schemeClr val="tx1"/>
                </a:solidFill>
              </a:rPr>
              <a:t>til</a:t>
            </a:r>
            <a:r>
              <a:rPr lang="en-US" sz="2400" dirty="0">
                <a:solidFill>
                  <a:schemeClr val="tx1"/>
                </a:solidFill>
              </a:rPr>
              <a:t> å </a:t>
            </a:r>
            <a:r>
              <a:rPr lang="en-US" sz="2400" dirty="0" err="1">
                <a:solidFill>
                  <a:schemeClr val="tx1"/>
                </a:solidFill>
              </a:rPr>
              <a:t>regulere</a:t>
            </a:r>
            <a:r>
              <a:rPr lang="en-US" sz="2400" dirty="0">
                <a:solidFill>
                  <a:schemeClr val="tx1"/>
                </a:solidFill>
              </a:rPr>
              <a:t> </a:t>
            </a:r>
            <a:r>
              <a:rPr lang="en-US" sz="2400" dirty="0" err="1">
                <a:solidFill>
                  <a:schemeClr val="tx1"/>
                </a:solidFill>
              </a:rPr>
              <a:t>atferd</a:t>
            </a:r>
            <a:r>
              <a:rPr lang="en-US" sz="2400" dirty="0">
                <a:solidFill>
                  <a:schemeClr val="tx1"/>
                </a:solidFill>
              </a:rPr>
              <a:t> </a:t>
            </a:r>
            <a:r>
              <a:rPr lang="en-US" sz="2400" dirty="0" err="1">
                <a:solidFill>
                  <a:schemeClr val="tx1"/>
                </a:solidFill>
              </a:rPr>
              <a:t>og</a:t>
            </a:r>
            <a:r>
              <a:rPr lang="en-US" sz="2400" dirty="0">
                <a:solidFill>
                  <a:schemeClr val="tx1"/>
                </a:solidFill>
              </a:rPr>
              <a:t> </a:t>
            </a:r>
            <a:r>
              <a:rPr lang="en-US" sz="2400" dirty="0" err="1">
                <a:solidFill>
                  <a:schemeClr val="tx1"/>
                </a:solidFill>
              </a:rPr>
              <a:t>emosjoner</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sosiale</a:t>
            </a:r>
            <a:r>
              <a:rPr lang="en-US" sz="2400" dirty="0">
                <a:solidFill>
                  <a:schemeClr val="tx1"/>
                </a:solidFill>
              </a:rPr>
              <a:t> </a:t>
            </a:r>
            <a:r>
              <a:rPr lang="en-US" sz="2400" dirty="0" err="1">
                <a:solidFill>
                  <a:schemeClr val="tx1"/>
                </a:solidFill>
              </a:rPr>
              <a:t>situasjoner</a:t>
            </a:r>
            <a:r>
              <a:rPr lang="en-US" sz="2400" dirty="0">
                <a:solidFill>
                  <a:schemeClr val="tx1"/>
                </a:solidFill>
              </a:rPr>
              <a:t>.</a:t>
            </a:r>
            <a:endParaRPr lang="en-US" sz="3200" dirty="0">
              <a:solidFill>
                <a:schemeClr val="tx1"/>
              </a:solidFill>
            </a:endParaRPr>
          </a:p>
        </p:txBody>
      </p:sp>
    </p:spTree>
    <p:extLst>
      <p:ext uri="{BB962C8B-B14F-4D97-AF65-F5344CB8AC3E}">
        <p14:creationId xmlns:p14="http://schemas.microsoft.com/office/powerpoint/2010/main" val="1383503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Tiltak</a:t>
            </a:r>
          </a:p>
        </p:txBody>
      </p:sp>
      <p:sp>
        <p:nvSpPr>
          <p:cNvPr id="3" name="Plassholder for innhold 2"/>
          <p:cNvSpPr>
            <a:spLocks noGrp="1"/>
          </p:cNvSpPr>
          <p:nvPr>
            <p:ph idx="1"/>
          </p:nvPr>
        </p:nvSpPr>
        <p:spPr>
          <a:xfrm>
            <a:off x="901802" y="1484784"/>
            <a:ext cx="5102487" cy="3473296"/>
          </a:xfrm>
        </p:spPr>
        <p:txBody>
          <a:bodyPr>
            <a:normAutofit lnSpcReduction="10000"/>
          </a:bodyPr>
          <a:lstStyle/>
          <a:p>
            <a:r>
              <a:rPr lang="nb-NO" dirty="0"/>
              <a:t>Mer kunnskap og dermed mer aksept og inkludering</a:t>
            </a:r>
          </a:p>
          <a:p>
            <a:r>
              <a:rPr lang="nb-NO" dirty="0"/>
              <a:t>Bedre tilrettelegging og behandling</a:t>
            </a:r>
          </a:p>
          <a:p>
            <a:r>
              <a:rPr lang="nb-NO" dirty="0"/>
              <a:t>Alternative sosiale arenaer (inkl. arbeidsplasser)</a:t>
            </a:r>
          </a:p>
          <a:p>
            <a:r>
              <a:rPr lang="nb-NO" dirty="0"/>
              <a:t>Individuelt tilpassede tiltak</a:t>
            </a:r>
          </a:p>
        </p:txBody>
      </p:sp>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0639" y="635726"/>
            <a:ext cx="3795460" cy="6222274"/>
          </a:xfrm>
          <a:prstGeom prst="rect">
            <a:avLst/>
          </a:prstGeom>
        </p:spPr>
      </p:pic>
    </p:spTree>
    <p:extLst>
      <p:ext uri="{BB962C8B-B14F-4D97-AF65-F5344CB8AC3E}">
        <p14:creationId xmlns:p14="http://schemas.microsoft.com/office/powerpoint/2010/main" val="80522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rmAutofit fontScale="90000"/>
          </a:bodyPr>
          <a:lstStyle/>
          <a:p>
            <a:r>
              <a:rPr lang="nb-NO" dirty="0">
                <a:latin typeface="Segoe UI" panose="020B0502040204020203" pitchFamily="34" charset="0"/>
                <a:cs typeface="Segoe UI" panose="020B0502040204020203" pitchFamily="34" charset="0"/>
              </a:rPr>
              <a:t>Takk for oppmerksomheten og takk til hele flokken!</a:t>
            </a:r>
          </a:p>
        </p:txBody>
      </p:sp>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892968"/>
            <a:ext cx="7447547" cy="4965032"/>
          </a:xfrm>
          <a:prstGeom prst="rect">
            <a:avLst/>
          </a:prstGeom>
        </p:spPr>
      </p:pic>
      <p:sp>
        <p:nvSpPr>
          <p:cNvPr id="5" name="Plassholder for innhold 1"/>
          <p:cNvSpPr>
            <a:spLocks noGrp="1"/>
          </p:cNvSpPr>
          <p:nvPr>
            <p:ph idx="1"/>
          </p:nvPr>
        </p:nvSpPr>
        <p:spPr>
          <a:xfrm>
            <a:off x="7782907" y="1090952"/>
            <a:ext cx="4285553" cy="5627900"/>
          </a:xfrm>
        </p:spPr>
        <p:txBody>
          <a:bodyPr>
            <a:noAutofit/>
          </a:bodyPr>
          <a:lstStyle/>
          <a:p>
            <a:pPr marL="0" lvl="0" indent="0">
              <a:buNone/>
            </a:pPr>
            <a:r>
              <a:rPr lang="en-US" sz="1600" u="sng" dirty="0">
                <a:latin typeface="Segoe UI" panose="020B0502040204020203" pitchFamily="34" charset="0"/>
                <a:cs typeface="Segoe UI" panose="020B0502040204020203" pitchFamily="34" charset="0"/>
              </a:rPr>
              <a:t>Norske </a:t>
            </a:r>
            <a:r>
              <a:rPr lang="en-US" sz="1600" u="sng" dirty="0" err="1">
                <a:latin typeface="Segoe UI" panose="020B0502040204020203" pitchFamily="34" charset="0"/>
                <a:cs typeface="Segoe UI" panose="020B0502040204020203" pitchFamily="34" charset="0"/>
              </a:rPr>
              <a:t>samarbeidspartnere</a:t>
            </a:r>
            <a:endParaRPr lang="en-US" sz="1600" u="sng" dirty="0">
              <a:latin typeface="Segoe UI" panose="020B0502040204020203" pitchFamily="34" charset="0"/>
              <a:cs typeface="Segoe UI" panose="020B0502040204020203" pitchFamily="34" charset="0"/>
            </a:endParaRPr>
          </a:p>
          <a:p>
            <a:pPr marL="285750" lvl="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Marianne Løvstad – </a:t>
            </a:r>
            <a:r>
              <a:rPr lang="en-US" sz="1600" dirty="0" err="1">
                <a:latin typeface="Segoe UI" panose="020B0502040204020203" pitchFamily="34" charset="0"/>
                <a:cs typeface="Segoe UI" panose="020B0502040204020203" pitchFamily="34" charset="0"/>
              </a:rPr>
              <a:t>hovedveileder</a:t>
            </a:r>
            <a:endParaRPr lang="en-US" sz="1600" dirty="0">
              <a:latin typeface="Segoe UI" panose="020B0502040204020203" pitchFamily="34" charset="0"/>
              <a:cs typeface="Segoe UI" panose="020B0502040204020203" pitchFamily="34" charset="0"/>
            </a:endParaRPr>
          </a:p>
          <a:p>
            <a:pPr marL="28575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Truls Johansen – </a:t>
            </a:r>
            <a:r>
              <a:rPr lang="en-US" sz="1600" dirty="0" err="1">
                <a:latin typeface="Segoe UI" panose="020B0502040204020203" pitchFamily="34" charset="0"/>
                <a:cs typeface="Segoe UI" panose="020B0502040204020203" pitchFamily="34" charset="0"/>
              </a:rPr>
              <a:t>stipendiatkollega</a:t>
            </a:r>
            <a:endParaRPr lang="en-US" sz="1600" dirty="0">
              <a:latin typeface="Segoe UI" panose="020B0502040204020203" pitchFamily="34" charset="0"/>
              <a:cs typeface="Segoe UI" panose="020B0502040204020203" pitchFamily="34" charset="0"/>
            </a:endParaRPr>
          </a:p>
          <a:p>
            <a:pPr marL="285750" lvl="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Sveinung Tornås – </a:t>
            </a:r>
            <a:r>
              <a:rPr lang="en-US" sz="1600" dirty="0" err="1">
                <a:latin typeface="Segoe UI" panose="020B0502040204020203" pitchFamily="34" charset="0"/>
                <a:cs typeface="Segoe UI" panose="020B0502040204020203" pitchFamily="34" charset="0"/>
              </a:rPr>
              <a:t>biveileder</a:t>
            </a:r>
            <a:endParaRPr lang="en-US" sz="1600" dirty="0">
              <a:latin typeface="Segoe UI" panose="020B0502040204020203" pitchFamily="34" charset="0"/>
              <a:cs typeface="Segoe UI" panose="020B0502040204020203" pitchFamily="34" charset="0"/>
            </a:endParaRPr>
          </a:p>
          <a:p>
            <a:pPr marL="28575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Alexander Olsen  – </a:t>
            </a:r>
            <a:r>
              <a:rPr lang="en-US" sz="1600" dirty="0" err="1">
                <a:latin typeface="Segoe UI" panose="020B0502040204020203" pitchFamily="34" charset="0"/>
                <a:cs typeface="Segoe UI" panose="020B0502040204020203" pitchFamily="34" charset="0"/>
              </a:rPr>
              <a:t>biveileder</a:t>
            </a:r>
            <a:endParaRPr lang="en-US" sz="1600" dirty="0">
              <a:latin typeface="Segoe UI" panose="020B0502040204020203" pitchFamily="34" charset="0"/>
              <a:cs typeface="Segoe UI" panose="020B0502040204020203" pitchFamily="34" charset="0"/>
            </a:endParaRPr>
          </a:p>
          <a:p>
            <a:pPr marL="28575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Anne Catrine Trægde Martinsen  – </a:t>
            </a:r>
          </a:p>
          <a:p>
            <a:pPr marL="0" indent="0">
              <a:buNone/>
            </a:pPr>
            <a:r>
              <a:rPr lang="en-US" sz="1600" dirty="0">
                <a:latin typeface="Segoe UI" panose="020B0502040204020203" pitchFamily="34" charset="0"/>
                <a:cs typeface="Segoe UI" panose="020B0502040204020203" pitchFamily="34" charset="0"/>
              </a:rPr>
              <a:t>     </a:t>
            </a:r>
            <a:r>
              <a:rPr lang="en-US" sz="1600" dirty="0" err="1">
                <a:latin typeface="Segoe UI" panose="020B0502040204020203" pitchFamily="34" charset="0"/>
                <a:cs typeface="Segoe UI" panose="020B0502040204020203" pitchFamily="34" charset="0"/>
              </a:rPr>
              <a:t>biveileder</a:t>
            </a:r>
            <a:endParaRPr lang="en-US" sz="1600" dirty="0">
              <a:latin typeface="Segoe UI" panose="020B0502040204020203" pitchFamily="34" charset="0"/>
              <a:cs typeface="Segoe UI" panose="020B0502040204020203" pitchFamily="34" charset="0"/>
            </a:endParaRPr>
          </a:p>
          <a:p>
            <a:pPr marL="285750" lvl="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Tor </a:t>
            </a:r>
            <a:r>
              <a:rPr lang="en-US" sz="1600" dirty="0" err="1">
                <a:latin typeface="Segoe UI" panose="020B0502040204020203" pitchFamily="34" charset="0"/>
                <a:cs typeface="Segoe UI" panose="020B0502040204020203" pitchFamily="34" charset="0"/>
              </a:rPr>
              <a:t>Segelcke</a:t>
            </a:r>
            <a:r>
              <a:rPr lang="en-US" sz="1600" dirty="0">
                <a:latin typeface="Segoe UI" panose="020B0502040204020203" pitchFamily="34" charset="0"/>
                <a:cs typeface="Segoe UI" panose="020B0502040204020203" pitchFamily="34" charset="0"/>
              </a:rPr>
              <a:t> – VR-</a:t>
            </a:r>
            <a:r>
              <a:rPr lang="en-US" sz="1600" dirty="0" err="1">
                <a:latin typeface="Segoe UI" panose="020B0502040204020203" pitchFamily="34" charset="0"/>
                <a:cs typeface="Segoe UI" panose="020B0502040204020203" pitchFamily="34" charset="0"/>
              </a:rPr>
              <a:t>filmprodusent</a:t>
            </a:r>
            <a:endParaRPr lang="en-US" sz="1600" dirty="0">
              <a:latin typeface="Segoe UI" panose="020B0502040204020203" pitchFamily="34" charset="0"/>
              <a:cs typeface="Segoe UI" panose="020B0502040204020203" pitchFamily="34" charset="0"/>
            </a:endParaRPr>
          </a:p>
          <a:p>
            <a:pPr marL="285750" lvl="0" indent="-285750">
              <a:buFont typeface="Wingdings" panose="05000000000000000000" pitchFamily="2" charset="2"/>
              <a:buChar char="J"/>
            </a:pPr>
            <a:r>
              <a:rPr lang="en-US" sz="1600" dirty="0" err="1">
                <a:latin typeface="Segoe UI" panose="020B0502040204020203" pitchFamily="34" charset="0"/>
                <a:cs typeface="Segoe UI" panose="020B0502040204020203" pitchFamily="34" charset="0"/>
              </a:rPr>
              <a:t>Alle</a:t>
            </a:r>
            <a:r>
              <a:rPr lang="en-US" sz="1600" dirty="0">
                <a:latin typeface="Segoe UI" panose="020B0502040204020203" pitchFamily="34" charset="0"/>
                <a:cs typeface="Segoe UI" panose="020B0502040204020203" pitchFamily="34" charset="0"/>
              </a:rPr>
              <a:t> </a:t>
            </a:r>
            <a:r>
              <a:rPr lang="en-US" sz="1600" dirty="0" err="1">
                <a:latin typeface="Segoe UI" panose="020B0502040204020203" pitchFamily="34" charset="0"/>
                <a:cs typeface="Segoe UI" panose="020B0502040204020203" pitchFamily="34" charset="0"/>
              </a:rPr>
              <a:t>skuespillerne</a:t>
            </a:r>
            <a:endParaRPr lang="en-US" sz="1600" dirty="0">
              <a:latin typeface="Segoe UI" panose="020B0502040204020203" pitchFamily="34" charset="0"/>
              <a:cs typeface="Segoe UI" panose="020B0502040204020203" pitchFamily="34" charset="0"/>
            </a:endParaRPr>
          </a:p>
          <a:p>
            <a:pPr marL="285750" lvl="0" indent="-285750">
              <a:buFont typeface="Wingdings" panose="05000000000000000000" pitchFamily="2" charset="2"/>
              <a:buChar char="J"/>
            </a:pPr>
            <a:r>
              <a:rPr lang="en-US" sz="1600" dirty="0" err="1">
                <a:latin typeface="Segoe UI" panose="020B0502040204020203" pitchFamily="34" charset="0"/>
                <a:cs typeface="Segoe UI" panose="020B0502040204020203" pitchFamily="34" charset="0"/>
              </a:rPr>
              <a:t>Ivann</a:t>
            </a:r>
            <a:r>
              <a:rPr lang="en-US" sz="1600" dirty="0">
                <a:latin typeface="Segoe UI" panose="020B0502040204020203" pitchFamily="34" charset="0"/>
                <a:cs typeface="Segoe UI" panose="020B0502040204020203" pitchFamily="34" charset="0"/>
              </a:rPr>
              <a:t> </a:t>
            </a:r>
            <a:r>
              <a:rPr lang="en-US" sz="1600" dirty="0" err="1">
                <a:latin typeface="Segoe UI" panose="020B0502040204020203" pitchFamily="34" charset="0"/>
                <a:cs typeface="Segoe UI" panose="020B0502040204020203" pitchFamily="34" charset="0"/>
              </a:rPr>
              <a:t>Norderhaug</a:t>
            </a:r>
            <a:r>
              <a:rPr lang="en-US" sz="1600" dirty="0">
                <a:latin typeface="Segoe UI" panose="020B0502040204020203" pitchFamily="34" charset="0"/>
                <a:cs typeface="Segoe UI" panose="020B0502040204020203" pitchFamily="34" charset="0"/>
              </a:rPr>
              <a:t> – </a:t>
            </a:r>
            <a:r>
              <a:rPr lang="en-US" sz="1600" dirty="0" err="1">
                <a:latin typeface="Segoe UI" panose="020B0502040204020203" pitchFamily="34" charset="0"/>
                <a:cs typeface="Segoe UI" panose="020B0502040204020203" pitchFamily="34" charset="0"/>
              </a:rPr>
              <a:t>programutvikler</a:t>
            </a:r>
            <a:endParaRPr lang="en-US" sz="1600" dirty="0">
              <a:latin typeface="Segoe UI" panose="020B0502040204020203" pitchFamily="34" charset="0"/>
              <a:cs typeface="Segoe UI" panose="020B0502040204020203" pitchFamily="34" charset="0"/>
            </a:endParaRPr>
          </a:p>
          <a:p>
            <a:pPr marL="0" lvl="0" indent="0">
              <a:buNone/>
            </a:pPr>
            <a:endParaRPr lang="en-US" sz="1600" dirty="0">
              <a:latin typeface="Segoe UI" panose="020B0502040204020203" pitchFamily="34" charset="0"/>
              <a:cs typeface="Segoe UI" panose="020B0502040204020203" pitchFamily="34" charset="0"/>
            </a:endParaRPr>
          </a:p>
          <a:p>
            <a:pPr marL="0" lvl="0" indent="0">
              <a:buNone/>
            </a:pPr>
            <a:r>
              <a:rPr lang="en-US" sz="1600" u="sng" dirty="0" err="1">
                <a:latin typeface="Segoe UI" panose="020B0502040204020203" pitchFamily="34" charset="0"/>
                <a:cs typeface="Segoe UI" panose="020B0502040204020203" pitchFamily="34" charset="0"/>
              </a:rPr>
              <a:t>Internasjonale</a:t>
            </a:r>
            <a:r>
              <a:rPr lang="en-US" sz="1600" u="sng" dirty="0">
                <a:latin typeface="Segoe UI" panose="020B0502040204020203" pitchFamily="34" charset="0"/>
                <a:cs typeface="Segoe UI" panose="020B0502040204020203" pitchFamily="34" charset="0"/>
              </a:rPr>
              <a:t> </a:t>
            </a:r>
            <a:r>
              <a:rPr lang="en-US" sz="1600" u="sng" dirty="0" err="1">
                <a:latin typeface="Segoe UI" panose="020B0502040204020203" pitchFamily="34" charset="0"/>
                <a:cs typeface="Segoe UI" panose="020B0502040204020203" pitchFamily="34" charset="0"/>
              </a:rPr>
              <a:t>samarbeidspartnere</a:t>
            </a:r>
            <a:r>
              <a:rPr lang="en-US" sz="1600" u="sng" dirty="0">
                <a:latin typeface="Segoe UI" panose="020B0502040204020203" pitchFamily="34" charset="0"/>
                <a:cs typeface="Segoe UI" panose="020B0502040204020203" pitchFamily="34" charset="0"/>
              </a:rPr>
              <a:t>:</a:t>
            </a:r>
          </a:p>
          <a:p>
            <a:pPr marL="285750" lvl="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Prof. Skye McDonald</a:t>
            </a:r>
          </a:p>
          <a:p>
            <a:pPr marL="285750" lvl="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Prof. Joke Spikman</a:t>
            </a:r>
          </a:p>
          <a:p>
            <a:pPr marL="285750" lvl="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Ass. Prof. Dawn Neumann</a:t>
            </a:r>
          </a:p>
          <a:p>
            <a:pPr marL="285750" lvl="0" indent="-285750">
              <a:buFont typeface="Wingdings" panose="05000000000000000000" pitchFamily="2" charset="2"/>
              <a:buChar char="J"/>
            </a:pPr>
            <a:r>
              <a:rPr lang="en-US" sz="1600" dirty="0">
                <a:latin typeface="Segoe UI" panose="020B0502040204020203" pitchFamily="34" charset="0"/>
                <a:cs typeface="Segoe UI" panose="020B0502040204020203" pitchFamily="34" charset="0"/>
              </a:rPr>
              <a:t>Prof. Jennie </a:t>
            </a:r>
            <a:r>
              <a:rPr lang="en-US" sz="1600" dirty="0" err="1">
                <a:latin typeface="Segoe UI" panose="020B0502040204020203" pitchFamily="34" charset="0"/>
                <a:cs typeface="Segoe UI" panose="020B0502040204020203" pitchFamily="34" charset="0"/>
              </a:rPr>
              <a:t>Ponsford</a:t>
            </a:r>
            <a:endParaRPr lang="en-US" sz="1600" dirty="0">
              <a:latin typeface="Segoe UI" panose="020B0502040204020203" pitchFamily="34" charset="0"/>
              <a:cs typeface="Segoe UI" panose="020B0502040204020203" pitchFamily="34" charset="0"/>
            </a:endParaRPr>
          </a:p>
        </p:txBody>
      </p:sp>
      <p:pic>
        <p:nvPicPr>
          <p:cNvPr id="7" name="Picture 4" descr="Logo - University of Osl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360" y="3580731"/>
            <a:ext cx="835918" cy="83591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sientorganisasjon velger skyløsningen Winorg Express - Winorg.n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360" y="5983795"/>
            <a:ext cx="1940127" cy="6011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istorien om Stiftelsen Dam - Stiftelsen D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360" y="4689688"/>
            <a:ext cx="835601" cy="1021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284096"/>
      </p:ext>
    </p:extLst>
  </p:cSld>
  <p:clrMapOvr>
    <a:masterClrMapping/>
  </p:clrMapOvr>
</p:sld>
</file>

<file path=ppt/theme/theme1.xml><?xml version="1.0" encoding="utf-8"?>
<a:theme xmlns:a="http://schemas.openxmlformats.org/drawingml/2006/main" name="GradientVTI">
  <a:themeElements>
    <a:clrScheme name="Office">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Univers">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b906c1f-19d2-4ac1-bea8-1ddf524e35b3}" enabled="1" method="Standard" siteId="{7f8e4cf0-71fb-489c-a336-3f9252a63908}" removed="0"/>
  <clbl:label id="{9396317e-03ca-4ddd-bc6f-adf29e7f1a41}" enabled="1" method="Standard" siteId="{62366534-1ec3-4962-8869-9b5535279d0b}" removed="0"/>
</clbl:labelList>
</file>

<file path=docProps/app.xml><?xml version="1.0" encoding="utf-8"?>
<Properties xmlns="http://schemas.openxmlformats.org/officeDocument/2006/extended-properties" xmlns:vt="http://schemas.openxmlformats.org/officeDocument/2006/docPropsVTypes">
  <TotalTime>626</TotalTime>
  <Words>1723</Words>
  <Application>Microsoft Office PowerPoint</Application>
  <PresentationFormat>Widescreen</PresentationFormat>
  <Paragraphs>197</Paragraphs>
  <Slides>37</Slides>
  <Notes>13</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37</vt:i4>
      </vt:variant>
    </vt:vector>
  </HeadingPairs>
  <TitlesOfParts>
    <vt:vector size="46" baseType="lpstr">
      <vt:lpstr>Aptos</vt:lpstr>
      <vt:lpstr>Arial</vt:lpstr>
      <vt:lpstr>Gill Sans Nova</vt:lpstr>
      <vt:lpstr>GulliverRM</vt:lpstr>
      <vt:lpstr>Segoe UI</vt:lpstr>
      <vt:lpstr>STIX-Regular</vt:lpstr>
      <vt:lpstr>Tw Cen MT Condensed</vt:lpstr>
      <vt:lpstr>Wingdings</vt:lpstr>
      <vt:lpstr>GradientVTI</vt:lpstr>
      <vt:lpstr>Sosial deltagelse etter ervervet hjerneskade</vt:lpstr>
      <vt:lpstr>Sosial deltagelse etter ervervet hjerneskade:</vt:lpstr>
      <vt:lpstr>Kort om meg</vt:lpstr>
      <vt:lpstr>PowerPoint-presentasjon</vt:lpstr>
      <vt:lpstr>PowerPoint-presentasjon</vt:lpstr>
      <vt:lpstr>Hvorfor er sosial deltagelse viktig – også i arbeidsrettet rehabilitering?</vt:lpstr>
      <vt:lpstr>Årsaker til svekket sosial deltagelse etter ervervet hjerneskade</vt:lpstr>
      <vt:lpstr>Årsaker til svekket sosial deltagelse etter ervervet hjerneskade</vt:lpstr>
      <vt:lpstr>Kognitive kommunikasjonsvansker</vt:lpstr>
      <vt:lpstr>Årsaker til svekket sosial funksjon etter ervervet hjerneskade</vt:lpstr>
      <vt:lpstr>Hva er sosial kognisjon?</vt:lpstr>
      <vt:lpstr>PowerPoint-presentasjon</vt:lpstr>
      <vt:lpstr>Hvor stort er problemet?</vt:lpstr>
      <vt:lpstr>Effect sizes for impairment in social cognition vs non-social cognition across a range of clinical disorders:</vt:lpstr>
      <vt:lpstr>PowerPoint-presentasjon</vt:lpstr>
      <vt:lpstr>Hva oppgis som årsak til dette?</vt:lpstr>
      <vt:lpstr>N-TASIT: en test av  sosial kognisjon</vt:lpstr>
      <vt:lpstr>PowerPoint-presentasjon</vt:lpstr>
      <vt:lpstr>PowerPoint-presentasjon</vt:lpstr>
      <vt:lpstr>PowerPoint-presentasjon</vt:lpstr>
      <vt:lpstr>Common sense psyhcology</vt:lpstr>
      <vt:lpstr>Common sense psychology &amp; Theory of Mind</vt:lpstr>
      <vt:lpstr>Common sense psychology &amp; Theory of Mind</vt:lpstr>
      <vt:lpstr>Theory of mind etter ervervet hjerneskade</vt:lpstr>
      <vt:lpstr>PowerPoint-presentasjon</vt:lpstr>
      <vt:lpstr>PowerPoint-presentasjon</vt:lpstr>
      <vt:lpstr>Andre informasjonskilder</vt:lpstr>
      <vt:lpstr>PowerPoint-presentasjon</vt:lpstr>
      <vt:lpstr>PowerPoint-presentasjon</vt:lpstr>
      <vt:lpstr>PowerPoint-presentasjon</vt:lpstr>
      <vt:lpstr>PowerPoint-presentasjon</vt:lpstr>
      <vt:lpstr>Selv-rapportert empati etter traumatisk hjerneskade</vt:lpstr>
      <vt:lpstr>PowerPoint-presentasjon</vt:lpstr>
      <vt:lpstr>PowerPoint-presentasjon</vt:lpstr>
      <vt:lpstr>PowerPoint-presentasjon</vt:lpstr>
      <vt:lpstr>Tiltak</vt:lpstr>
      <vt:lpstr>Takk for oppmerksomheten og takk til hele flokken!</vt:lpstr>
    </vt:vector>
  </TitlesOfParts>
  <Company>Helse Sør-Øst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Engen Matre</dc:creator>
  <cp:lastModifiedBy>Ugelstad, Helene</cp:lastModifiedBy>
  <cp:revision>6</cp:revision>
  <dcterms:created xsi:type="dcterms:W3CDTF">2024-11-25T08:11:36Z</dcterms:created>
  <dcterms:modified xsi:type="dcterms:W3CDTF">2025-05-27T07:04:26Z</dcterms:modified>
</cp:coreProperties>
</file>