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76" r:id="rId3"/>
    <p:sldId id="275" r:id="rId4"/>
    <p:sldId id="260" r:id="rId5"/>
    <p:sldId id="273" r:id="rId6"/>
    <p:sldId id="272" r:id="rId7"/>
    <p:sldId id="274" r:id="rId8"/>
    <p:sldId id="277" r:id="rId9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4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0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7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2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0106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2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0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342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638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52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4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12/12/2024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8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riglobal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54BDA8-EE5D-4DC8-BA6E-A93D6501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8" y="736600"/>
            <a:ext cx="7534652" cy="53847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1027D-2FBE-FC86-75AD-E6CA657F5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0814" y="1482634"/>
            <a:ext cx="5928018" cy="3046798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dirty="0">
                <a:solidFill>
                  <a:schemeClr val="bg1"/>
                </a:solidFill>
              </a:rPr>
              <a:t>INCLUSIVE AND</a:t>
            </a:r>
            <a:br>
              <a:rPr lang="en-GB" sz="6600" dirty="0">
                <a:solidFill>
                  <a:schemeClr val="bg1"/>
                </a:solidFill>
              </a:rPr>
            </a:br>
            <a:r>
              <a:rPr lang="en-GB" sz="6600" dirty="0">
                <a:solidFill>
                  <a:schemeClr val="bg1"/>
                </a:solidFill>
              </a:rPr>
              <a:t>ACCESSIBLE EDUCATION  -</a:t>
            </a:r>
            <a:br>
              <a:rPr lang="en-GB" sz="6600" dirty="0">
                <a:solidFill>
                  <a:schemeClr val="bg1"/>
                </a:solidFill>
              </a:rPr>
            </a:b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90EF1-BC27-38B0-7E73-B8D5085E7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0814" y="4686300"/>
            <a:ext cx="5928018" cy="1057276"/>
          </a:xfrm>
        </p:spPr>
        <p:txBody>
          <a:bodyPr>
            <a:normAutofit fontScale="550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dirty="0"/>
              <a:t>TONE MØRK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dirty="0"/>
              <a:t>CHAIR/VICE CHAIR EDUCATION COMMISSION</a:t>
            </a:r>
          </a:p>
          <a:p>
            <a:pPr algn="l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AB080F-82D8-22E6-5841-9B688729C3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12" r="14156" b="1"/>
          <a:stretch/>
        </p:blipFill>
        <p:spPr>
          <a:xfrm>
            <a:off x="20" y="736600"/>
            <a:ext cx="4657328" cy="538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8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B148-BD73-BC76-AD83-3C13B88C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Rehabilitation International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C4381-1DC2-0926-86DC-8E7F20B28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Internasjonal</a:t>
            </a:r>
            <a:r>
              <a:rPr lang="en-GB" dirty="0"/>
              <a:t> </a:t>
            </a:r>
            <a:r>
              <a:rPr lang="en-GB" dirty="0" err="1"/>
              <a:t>organisasjon</a:t>
            </a:r>
            <a:r>
              <a:rPr lang="en-GB" dirty="0"/>
              <a:t> med </a:t>
            </a:r>
            <a:r>
              <a:rPr lang="en-GB" dirty="0" err="1"/>
              <a:t>medlemmer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rundt</a:t>
            </a:r>
            <a:r>
              <a:rPr lang="en-GB" dirty="0"/>
              <a:t> 100 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Grunnlagt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1922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Nettverk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offentlige</a:t>
            </a:r>
            <a:r>
              <a:rPr lang="en-GB" dirty="0"/>
              <a:t> </a:t>
            </a:r>
            <a:r>
              <a:rPr lang="en-GB" dirty="0" err="1"/>
              <a:t>instanser</a:t>
            </a:r>
            <a:r>
              <a:rPr lang="en-GB" dirty="0"/>
              <a:t>, </a:t>
            </a:r>
            <a:r>
              <a:rPr lang="en-GB" dirty="0" err="1"/>
              <a:t>forvaltningsnivåer</a:t>
            </a:r>
            <a:r>
              <a:rPr lang="en-GB" dirty="0"/>
              <a:t>, </a:t>
            </a:r>
            <a:r>
              <a:rPr lang="en-GB" dirty="0" err="1"/>
              <a:t>faggrupper</a:t>
            </a:r>
            <a:r>
              <a:rPr lang="en-GB" dirty="0"/>
              <a:t>, </a:t>
            </a:r>
            <a:r>
              <a:rPr lang="en-GB" dirty="0" err="1"/>
              <a:t>fagforeninger,brukerorganisasjoner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Hovedkontor</a:t>
            </a:r>
            <a:r>
              <a:rPr lang="en-GB" dirty="0"/>
              <a:t> I New York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Jobber </a:t>
            </a:r>
            <a:r>
              <a:rPr lang="en-GB" dirty="0" err="1"/>
              <a:t>tett</a:t>
            </a:r>
            <a:r>
              <a:rPr lang="en-GB" dirty="0"/>
              <a:t> med FN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Nyvalgt</a:t>
            </a:r>
            <a:r>
              <a:rPr lang="en-GB" dirty="0"/>
              <a:t> RI President Christoph Gutenbrunner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Tyskland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Ri Norge </a:t>
            </a:r>
            <a:r>
              <a:rPr lang="en-GB" dirty="0" err="1"/>
              <a:t>hadde</a:t>
            </a:r>
            <a:r>
              <a:rPr lang="en-GB" dirty="0"/>
              <a:t> </a:t>
            </a:r>
            <a:r>
              <a:rPr lang="en-GB" dirty="0" err="1"/>
              <a:t>oppstart</a:t>
            </a:r>
            <a:r>
              <a:rPr lang="en-GB" dirty="0"/>
              <a:t> I 1962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81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F76B5-5196-B14E-0104-DA9FD8C7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Rehabilitation International Commissions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A019-7206-3D19-ABFD-0ED56E41B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RI GLOBAL – INTERNATIONAL  - COMMISSIONS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Work &amp; Employment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Tech &amp; Accessibility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Health &amp; Function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Policy &amp;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Social Initiatives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Leisure, Recreation and Physical Activity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69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8DAE-5323-CCF9-C815-2BA769AD1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Inclusive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BBCE1-9E30-4AD4-682E-C405DD032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INCLUSION IS ABOUT BELONGING</a:t>
            </a:r>
          </a:p>
          <a:p>
            <a:endParaRPr lang="en-GB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UN Convention on the Rights of persons with disability, Article 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2030 Agenda for Sustainable Development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36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FF25-D3E6-65F3-7C83-F1C0AEA6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INCLUSIVE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B5477-E8E3-791B-5A8D-2B984C49C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Despite good intentions and good planning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Discrepancy between the intentions declared in the education policy on the one hand,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And the educational practice at schools and the goal of positive outcomes for all pupils on the other hand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educational system’s ability to meet the diversity in the pupil group and provide relevant educational outcome for pupils is not satisfied</a:t>
            </a:r>
          </a:p>
          <a:p>
            <a:endParaRPr lang="en-GB" dirty="0"/>
          </a:p>
          <a:p>
            <a:r>
              <a:rPr lang="en-GB" dirty="0"/>
              <a:t>Action both on school level and on national level is needed</a:t>
            </a:r>
          </a:p>
        </p:txBody>
      </p:sp>
    </p:spTree>
    <p:extLst>
      <p:ext uri="{BB962C8B-B14F-4D97-AF65-F5344CB8AC3E}">
        <p14:creationId xmlns:p14="http://schemas.microsoft.com/office/powerpoint/2010/main" val="129955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54BDA8-EE5D-4DC8-BA6E-A93D6501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8" y="736600"/>
            <a:ext cx="7534652" cy="53847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1027D-2FBE-FC86-75AD-E6CA657F5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4991" y="905118"/>
            <a:ext cx="4957009" cy="1703328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dirty="0">
                <a:solidFill>
                  <a:schemeClr val="bg1"/>
                </a:solidFill>
              </a:rPr>
              <a:t>INCLUSIVE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90EF1-BC27-38B0-7E73-B8D5085E7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0" y="3192278"/>
            <a:ext cx="4717664" cy="2505877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dirty="0"/>
              <a:t>Universal design and accessibility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b-NO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https://www.riglobal.org</a:t>
            </a:r>
            <a:endParaRPr lang="en-GB" sz="2000" dirty="0"/>
          </a:p>
          <a:p>
            <a:pPr algn="l"/>
            <a:endParaRPr lang="en-GB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C9F39FC-B6FA-29F9-DACE-6A689CA06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7911"/>
            <a:ext cx="6766564" cy="538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4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7F971-ECCB-98D6-31EF-B479D041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Inclusive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23D19-50AD-109C-5D4C-47BA5535C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sz="3600" dirty="0"/>
              <a:t>A GLOBAL SYMBOL – PROJECT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En </a:t>
            </a:r>
            <a:r>
              <a:rPr lang="en-GB" sz="2400" dirty="0" err="1"/>
              <a:t>markering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anerkjennelse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r>
              <a:rPr lang="en-GB" sz="2400" dirty="0"/>
              <a:t> </a:t>
            </a:r>
            <a:r>
              <a:rPr lang="en-GB" sz="2400" dirty="0" err="1"/>
              <a:t>barnehager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skoler</a:t>
            </a:r>
            <a:r>
              <a:rPr lang="en-GB" sz="2400" dirty="0"/>
              <a:t>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arbeider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tråd</a:t>
            </a:r>
            <a:r>
              <a:rPr lang="en-GB" sz="2400" dirty="0"/>
              <a:t> med FNs </a:t>
            </a:r>
            <a:r>
              <a:rPr lang="en-GB" sz="2400" dirty="0" err="1"/>
              <a:t>prinsipper</a:t>
            </a:r>
            <a:r>
              <a:rPr lang="en-GB" sz="2400" dirty="0"/>
              <a:t> for </a:t>
            </a:r>
            <a:r>
              <a:rPr lang="en-GB" sz="2400" dirty="0" err="1"/>
              <a:t>inkluderende</a:t>
            </a:r>
            <a:r>
              <a:rPr lang="en-GB" sz="2400" dirty="0"/>
              <a:t> </a:t>
            </a:r>
            <a:r>
              <a:rPr lang="en-GB" sz="2400" dirty="0" err="1"/>
              <a:t>opplæring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En </a:t>
            </a:r>
            <a:r>
              <a:rPr lang="en-GB" sz="2400" dirty="0" err="1"/>
              <a:t>støtte</a:t>
            </a:r>
            <a:r>
              <a:rPr lang="en-GB" sz="2400" dirty="0"/>
              <a:t> </a:t>
            </a:r>
            <a:r>
              <a:rPr lang="en-GB" sz="2400" dirty="0" err="1"/>
              <a:t>til</a:t>
            </a:r>
            <a:r>
              <a:rPr lang="en-GB" sz="2400" dirty="0"/>
              <a:t> </a:t>
            </a:r>
            <a:r>
              <a:rPr lang="en-GB" sz="2400" dirty="0" err="1"/>
              <a:t>implementeringsprosessene</a:t>
            </a:r>
            <a:r>
              <a:rPr lang="en-GB" sz="24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Et </a:t>
            </a:r>
            <a:r>
              <a:rPr lang="en-GB" sz="2400" dirty="0" err="1"/>
              <a:t>visuelt</a:t>
            </a:r>
            <a:r>
              <a:rPr lang="en-GB" sz="2400" dirty="0"/>
              <a:t> symbol </a:t>
            </a:r>
            <a:r>
              <a:rPr lang="en-GB" sz="2400" dirty="0" err="1"/>
              <a:t>som</a:t>
            </a:r>
            <a:r>
              <a:rPr lang="en-GB" sz="2400" dirty="0"/>
              <a:t> </a:t>
            </a:r>
            <a:r>
              <a:rPr lang="en-GB" sz="2400" dirty="0" err="1"/>
              <a:t>kan</a:t>
            </a:r>
            <a:r>
              <a:rPr lang="en-GB" sz="2400" dirty="0"/>
              <a:t> </a:t>
            </a:r>
            <a:r>
              <a:rPr lang="en-GB" sz="2400" dirty="0" err="1"/>
              <a:t>tas</a:t>
            </a:r>
            <a:r>
              <a:rPr lang="en-GB" sz="2400" dirty="0"/>
              <a:t> I bruk </a:t>
            </a:r>
            <a:r>
              <a:rPr lang="en-GB" sz="2400" dirty="0" err="1"/>
              <a:t>når</a:t>
            </a:r>
            <a:r>
              <a:rPr lang="en-GB" sz="2400" dirty="0"/>
              <a:t> </a:t>
            </a:r>
            <a:r>
              <a:rPr lang="en-GB" sz="2400" dirty="0" err="1"/>
              <a:t>målet</a:t>
            </a:r>
            <a:r>
              <a:rPr lang="en-GB" sz="2400" dirty="0"/>
              <a:t> er </a:t>
            </a:r>
            <a:r>
              <a:rPr lang="en-GB" sz="2400" dirty="0" err="1"/>
              <a:t>nådd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4777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87A2-DB63-F79E-28DC-6681C9C2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Prosjekt</a:t>
            </a:r>
            <a:r>
              <a:rPr lang="en-GB" dirty="0"/>
              <a:t> “a global symbol”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A2B1-9557-AEFA-B82F-2E18BFEF0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For </a:t>
            </a:r>
            <a:r>
              <a:rPr lang="en-GB" sz="3200" dirty="0" err="1"/>
              <a:t>spørsmål</a:t>
            </a:r>
            <a:r>
              <a:rPr lang="en-GB" sz="3200" dirty="0"/>
              <a:t> </a:t>
            </a:r>
            <a:r>
              <a:rPr lang="en-GB" sz="3200" dirty="0" err="1"/>
              <a:t>og</a:t>
            </a:r>
            <a:r>
              <a:rPr lang="en-GB" sz="3200" dirty="0"/>
              <a:t> </a:t>
            </a:r>
            <a:r>
              <a:rPr lang="en-GB" sz="3200" dirty="0" err="1"/>
              <a:t>kommentarer</a:t>
            </a:r>
            <a:r>
              <a:rPr lang="en-GB" sz="3200"/>
              <a:t>:</a:t>
            </a:r>
          </a:p>
          <a:p>
            <a:endParaRPr lang="en-GB" sz="3200" dirty="0"/>
          </a:p>
          <a:p>
            <a:r>
              <a:rPr lang="en-GB" sz="3200" dirty="0"/>
              <a:t>	tone.mork@outlook.com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19162664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LightSeedRightStep">
      <a:dk1>
        <a:srgbClr val="000000"/>
      </a:dk1>
      <a:lt1>
        <a:srgbClr val="FFFFFF"/>
      </a:lt1>
      <a:dk2>
        <a:srgbClr val="243341"/>
      </a:dk2>
      <a:lt2>
        <a:srgbClr val="E2E3E8"/>
      </a:lt2>
      <a:accent1>
        <a:srgbClr val="B4A063"/>
      </a:accent1>
      <a:accent2>
        <a:srgbClr val="98A750"/>
      </a:accent2>
      <a:accent3>
        <a:srgbClr val="82AC65"/>
      </a:accent3>
      <a:accent4>
        <a:srgbClr val="56B357"/>
      </a:accent4>
      <a:accent5>
        <a:srgbClr val="5EB081"/>
      </a:accent5>
      <a:accent6>
        <a:srgbClr val="54AFA1"/>
      </a:accent6>
      <a:hlink>
        <a:srgbClr val="697AAE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263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Franklin Gothic Demi Cond</vt:lpstr>
      <vt:lpstr>Franklin Gothic Medium</vt:lpstr>
      <vt:lpstr>Wingdings</vt:lpstr>
      <vt:lpstr>JuxtaposeVTI</vt:lpstr>
      <vt:lpstr>INCLUSIVE AND ACCESSIBLE EDUCATION  - </vt:lpstr>
      <vt:lpstr>Rehabilitation International</vt:lpstr>
      <vt:lpstr>Rehabilitation International Commissions</vt:lpstr>
      <vt:lpstr>Inclusive education</vt:lpstr>
      <vt:lpstr>INCLUSIVE EDUCATION</vt:lpstr>
      <vt:lpstr>INCLUSIVE EDUCATION</vt:lpstr>
      <vt:lpstr>Inclusive education</vt:lpstr>
      <vt:lpstr>Prosjekt “a global symbol”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EDUCATION </dc:title>
  <dc:creator>Tone Mørk</dc:creator>
  <cp:lastModifiedBy>Paal Haavorsen</cp:lastModifiedBy>
  <cp:revision>9</cp:revision>
  <cp:lastPrinted>2024-08-02T08:56:20Z</cp:lastPrinted>
  <dcterms:created xsi:type="dcterms:W3CDTF">2022-09-05T16:44:59Z</dcterms:created>
  <dcterms:modified xsi:type="dcterms:W3CDTF">2024-12-12T09:52:38Z</dcterms:modified>
</cp:coreProperties>
</file>