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7"/>
  </p:notesMasterIdLst>
  <p:sldIdLst>
    <p:sldId id="256" r:id="rId5"/>
    <p:sldId id="260" r:id="rId6"/>
    <p:sldId id="301" r:id="rId7"/>
    <p:sldId id="300" r:id="rId8"/>
    <p:sldId id="257" r:id="rId9"/>
    <p:sldId id="272" r:id="rId10"/>
    <p:sldId id="631" r:id="rId11"/>
    <p:sldId id="630" r:id="rId12"/>
    <p:sldId id="632" r:id="rId13"/>
    <p:sldId id="629" r:id="rId14"/>
    <p:sldId id="258" r:id="rId15"/>
    <p:sldId id="298" r:id="rId1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812"/>
    <p:restoredTop sz="95853"/>
  </p:normalViewPr>
  <p:slideViewPr>
    <p:cSldViewPr snapToGrid="0" snapToObjects="1">
      <p:cViewPr varScale="1">
        <p:scale>
          <a:sx n="75" d="100"/>
          <a:sy n="75" d="100"/>
        </p:scale>
        <p:origin x="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40B35-0F40-9F43-9094-089D750CD960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746A8E-FCB0-4243-9DD2-04C8197C91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5853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37B26E6-94E0-F448-9423-852BD0177A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C7FC4214-A5C2-0343-B76D-629593C8F0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3BBFEC9-3DF6-7A43-95A9-00426E776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DA01-25E1-8644-B45C-1136AF14EC25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9F76492-5377-4B44-9591-BB3F8510C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F7AD2D2-64BF-E846-A641-190E43DD0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E62F4-A863-2B4E-9694-6C980E76E72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2375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FF329C-DAC2-F346-9228-AB2517D27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77BA9BD-8FED-6144-8F8E-72B285BF9C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7388687-0CCB-0945-AD7D-13F6E40CF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DA01-25E1-8644-B45C-1136AF14EC25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F21E003-A252-6246-ACC4-C78EA03DE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A69A258-960F-7D4E-BEF6-0334034E7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E62F4-A863-2B4E-9694-6C980E76E72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8653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A6E9621-1E10-B745-B506-3DAC74BF3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9A750D7-7B57-A54A-A3A3-AEEF167783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BE1E462-7B11-E74A-98C2-8FF3F490E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DA01-25E1-8644-B45C-1136AF14EC25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65AAA33-8D71-7246-AF4E-D64CA9C43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F08F018-E7DF-994E-9CE7-5D3002B79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E62F4-A863-2B4E-9694-6C980E76E72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095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9A4DA4-5BBD-A647-82B0-C54F9D1A2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663709-2C88-2541-B75B-945C06931D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D740ED5-AEC8-B248-B0F4-9D387099FD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E3F90CB-13FA-F448-85E2-C50111C49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DA01-25E1-8644-B45C-1136AF14EC25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5D8CB66-919F-C34A-9505-D41A08B07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8C3648C-150C-7841-AF24-C5C9921BE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E62F4-A863-2B4E-9694-6C980E76E72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8669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EA15AD6-01DB-ED45-B87A-1D43CEC59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6C7C7BE-6847-0F44-9210-59A4E009CA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9DB18B4-AFBD-9948-880E-E478BBEB40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8B36937-C9E3-414C-BE35-13375A11CE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9012148C-E744-1440-A769-FA47BF7F97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D01F89C9-FE48-6E44-A188-C94A93DDB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DA01-25E1-8644-B45C-1136AF14EC25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952E4745-84FC-2640-B297-FFD14B144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875AA6F5-A935-0741-AF36-9C92C664D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E62F4-A863-2B4E-9694-6C980E76E72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4326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43BF05D-1897-1F40-A8BE-DED51861B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D091CBD6-04CA-D34F-A9E2-F0DB6A727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DA01-25E1-8644-B45C-1136AF14EC25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1106714-642D-C744-9468-39BA278C2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D7439EF-2BF5-E444-B492-AB3E0652D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E62F4-A863-2B4E-9694-6C980E76E72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378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76790753-3293-F242-A180-85E66FE2A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DA01-25E1-8644-B45C-1136AF14EC25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E5F4766-C101-A548-A72D-84C90EEEB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CB59287-2C46-5A49-B7A0-528A26234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E62F4-A863-2B4E-9694-6C980E76E72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3266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02D5A44-6951-9145-93D4-5E85E7E0F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A32D51C-FC61-5B4B-888D-C39D554F6F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90EAC54-54F8-BF44-B3EA-F3CB57369F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1D9D226-F93D-DF45-9E2F-A0C89CB35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DA01-25E1-8644-B45C-1136AF14EC25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C7F4F1B-C7F0-EC49-8A86-045EFFCB8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5147604-8B83-414B-A2F1-A69A6DD09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E62F4-A863-2B4E-9694-6C980E76E72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19016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7A4FCA-03EB-1A44-9E63-16173F98C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669DDBC7-F410-8748-856C-7C48D63280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0E5722C-E0E7-E944-A0E7-92CBBCB0AD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758DA43-5344-7945-B26B-DC5D4C414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DA01-25E1-8644-B45C-1136AF14EC25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01FC9E8-4C79-0745-AF64-FC0426D83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C5A5408-8A4B-2144-9E23-E9350F67E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E62F4-A863-2B4E-9694-6C980E76E72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2491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FF30460-1095-3D45-AF8E-82810BC7D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C78D9F1-FF5F-2949-B172-5112478E70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296ED46-BC41-E445-A8C6-2AD0DB4F1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DA01-25E1-8644-B45C-1136AF14EC25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B876664-E618-3341-A1F8-C3906DA37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A715BD2-EC06-4445-9F73-6E1D78782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E62F4-A863-2B4E-9694-6C980E76E72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1069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B80489DC-8839-5F41-86B6-B85170B1B7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BF61726E-E645-1240-9620-CFCD9DEDA2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C38B2EB-FC3F-D34B-9B15-301D4BCE1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DA01-25E1-8644-B45C-1136AF14EC25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D25136C-D397-714C-9DD6-BCDB13A29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02C5DEE-990D-DD47-8E27-51722E818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E62F4-A863-2B4E-9694-6C980E76E72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858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952D45EF-9EB9-D64E-B05B-DFF34DFA0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611884B-9ECD-CD46-92F8-B2F54CE63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B64CE9F-93B0-9A41-B4D6-D7B82B00F9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4DA01-25E1-8644-B45C-1136AF14EC25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7B41168-2840-FF46-90F4-B49635FA52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733C322-8A9C-8044-89F9-EE4DB8E488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8E62F4-A863-2B4E-9694-6C980E76E72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2395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ri-norge.no/digital-lunsjprat-presentasjoner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hyperlink" Target="https://dysleksinorge.no/dysleksivennlig-skole-liste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dysleksinorge.no/dysleksivennlig-skole/dysleksivennlig-skole-kriterier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ysleksinorge.no/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hyperlink" Target="mailto:aama@dys.no" TargetMode="External"/><Relationship Id="rId4" Type="http://schemas.openxmlformats.org/officeDocument/2006/relationships/hyperlink" Target="http://dysleksidama.blogspot.n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0DE6A193-4755-479A-BC6F-A7EBCA73B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E852820A-C43E-B14A-87C9-73BBD523D9E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471" r="-4927" b="-13019"/>
          <a:stretch/>
        </p:blipFill>
        <p:spPr>
          <a:xfrm>
            <a:off x="7786608" y="1556084"/>
            <a:ext cx="4208159" cy="2892839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7E72DC28-FDCF-064A-920E-58DDB8FC24D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4115" y="4800909"/>
            <a:ext cx="4837175" cy="1705105"/>
          </a:xfrm>
          <a:prstGeom prst="rect">
            <a:avLst/>
          </a:pr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AB8B8498-A488-40AF-99EB-F622ED9AD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8896786" cy="6858478"/>
          </a:xfrm>
          <a:custGeom>
            <a:avLst/>
            <a:gdLst>
              <a:gd name="connsiteX0" fmla="*/ 1472231 w 8896786"/>
              <a:gd name="connsiteY0" fmla="*/ 6858478 h 6858478"/>
              <a:gd name="connsiteX1" fmla="*/ 8896786 w 8896786"/>
              <a:gd name="connsiteY1" fmla="*/ 6858478 h 6858478"/>
              <a:gd name="connsiteX2" fmla="*/ 5720411 w 8896786"/>
              <a:gd name="connsiteY2" fmla="*/ 0 h 6858478"/>
              <a:gd name="connsiteX3" fmla="*/ 5714834 w 8896786"/>
              <a:gd name="connsiteY3" fmla="*/ 0 h 6858478"/>
              <a:gd name="connsiteX4" fmla="*/ 4648606 w 8896786"/>
              <a:gd name="connsiteY4" fmla="*/ 0 h 6858478"/>
              <a:gd name="connsiteX5" fmla="*/ 0 w 8896786"/>
              <a:gd name="connsiteY5" fmla="*/ 0 h 6858478"/>
              <a:gd name="connsiteX6" fmla="*/ 0 w 8896786"/>
              <a:gd name="connsiteY6" fmla="*/ 6857915 h 6858478"/>
              <a:gd name="connsiteX7" fmla="*/ 1472491 w 8896786"/>
              <a:gd name="connsiteY7" fmla="*/ 6857915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896786" h="6858478">
                <a:moveTo>
                  <a:pt x="1472231" y="6858478"/>
                </a:moveTo>
                <a:lnTo>
                  <a:pt x="8896786" y="6858478"/>
                </a:lnTo>
                <a:lnTo>
                  <a:pt x="5720411" y="0"/>
                </a:lnTo>
                <a:lnTo>
                  <a:pt x="5714834" y="0"/>
                </a:lnTo>
                <a:lnTo>
                  <a:pt x="4648606" y="0"/>
                </a:lnTo>
                <a:lnTo>
                  <a:pt x="0" y="0"/>
                </a:lnTo>
                <a:lnTo>
                  <a:pt x="0" y="6857915"/>
                </a:lnTo>
                <a:lnTo>
                  <a:pt x="1472491" y="6857915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2F033D07-FE42-4E5C-A00A-FFE1D42C0F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9"/>
            <a:ext cx="8096249" cy="6858479"/>
          </a:xfrm>
          <a:custGeom>
            <a:avLst/>
            <a:gdLst>
              <a:gd name="connsiteX0" fmla="*/ 0 w 8096249"/>
              <a:gd name="connsiteY0" fmla="*/ 6858479 h 6858479"/>
              <a:gd name="connsiteX1" fmla="*/ 2130297 w 8096249"/>
              <a:gd name="connsiteY1" fmla="*/ 6858479 h 6858479"/>
              <a:gd name="connsiteX2" fmla="*/ 2130297 w 8096249"/>
              <a:gd name="connsiteY2" fmla="*/ 6858478 h 6858479"/>
              <a:gd name="connsiteX3" fmla="*/ 8096249 w 8096249"/>
              <a:gd name="connsiteY3" fmla="*/ 6858478 h 6858479"/>
              <a:gd name="connsiteX4" fmla="*/ 4919874 w 8096249"/>
              <a:gd name="connsiteY4" fmla="*/ 0 h 6858479"/>
              <a:gd name="connsiteX5" fmla="*/ 4914297 w 8096249"/>
              <a:gd name="connsiteY5" fmla="*/ 0 h 6858479"/>
              <a:gd name="connsiteX6" fmla="*/ 3848069 w 8096249"/>
              <a:gd name="connsiteY6" fmla="*/ 0 h 6858479"/>
              <a:gd name="connsiteX7" fmla="*/ 18197 w 8096249"/>
              <a:gd name="connsiteY7" fmla="*/ 0 h 6858479"/>
              <a:gd name="connsiteX8" fmla="*/ 18197 w 8096249"/>
              <a:gd name="connsiteY8" fmla="*/ 479 h 6858479"/>
              <a:gd name="connsiteX9" fmla="*/ 0 w 8096249"/>
              <a:gd name="connsiteY9" fmla="*/ 479 h 6858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96249" h="6858479">
                <a:moveTo>
                  <a:pt x="0" y="6858479"/>
                </a:moveTo>
                <a:lnTo>
                  <a:pt x="2130297" y="6858479"/>
                </a:lnTo>
                <a:lnTo>
                  <a:pt x="2130297" y="6858478"/>
                </a:lnTo>
                <a:lnTo>
                  <a:pt x="8096249" y="6858478"/>
                </a:lnTo>
                <a:lnTo>
                  <a:pt x="4919874" y="0"/>
                </a:lnTo>
                <a:lnTo>
                  <a:pt x="4914297" y="0"/>
                </a:lnTo>
                <a:lnTo>
                  <a:pt x="3848069" y="0"/>
                </a:lnTo>
                <a:lnTo>
                  <a:pt x="18197" y="0"/>
                </a:lnTo>
                <a:lnTo>
                  <a:pt x="18197" y="479"/>
                </a:lnTo>
                <a:lnTo>
                  <a:pt x="0" y="479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DE9853A-8887-B44B-95C1-ED03F0D8D6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672" y="415095"/>
            <a:ext cx="5294376" cy="3072384"/>
          </a:xfrm>
        </p:spPr>
        <p:txBody>
          <a:bodyPr anchor="b">
            <a:normAutofit/>
          </a:bodyPr>
          <a:lstStyle/>
          <a:p>
            <a:pPr algn="l"/>
            <a:r>
              <a:rPr lang="nb-NO" sz="5400" dirty="0"/>
              <a:t>Dysleksivennlig hverdag?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2791315-996C-B24D-80C0-72D68F4A9B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672" y="3633783"/>
            <a:ext cx="4167376" cy="968197"/>
          </a:xfrm>
        </p:spPr>
        <p:txBody>
          <a:bodyPr anchor="t">
            <a:normAutofit/>
          </a:bodyPr>
          <a:lstStyle/>
          <a:p>
            <a:pPr algn="l"/>
            <a:r>
              <a:rPr lang="nb-NO" sz="2000" dirty="0"/>
              <a:t>HVORFOR OG HVORDAN?</a:t>
            </a:r>
          </a:p>
          <a:p>
            <a:pPr algn="l"/>
            <a:r>
              <a:rPr lang="nb-NO" sz="2000" dirty="0"/>
              <a:t>Åsne Midtbø Aas 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E565F4E9-0188-266D-4657-685D5901A13F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>
                <a:hlinkClick r:id="rId4"/>
              </a:rPr>
              <a:t>Digital lunsjprat – presentasjoner – ri-</a:t>
            </a:r>
            <a:r>
              <a:rPr lang="nb-NO" dirty="0" err="1">
                <a:hlinkClick r:id="rId4"/>
              </a:rPr>
              <a:t>norge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854466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B11D65-0052-A946-B98A-755F454AD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0742" y="365125"/>
            <a:ext cx="7043057" cy="1260475"/>
          </a:xfrm>
        </p:spPr>
        <p:txBody>
          <a:bodyPr/>
          <a:lstStyle/>
          <a:p>
            <a:r>
              <a:rPr lang="nb-NO" dirty="0"/>
              <a:t>DYSLEKSI NORGE:</a:t>
            </a:r>
          </a:p>
        </p:txBody>
      </p:sp>
      <p:pic>
        <p:nvPicPr>
          <p:cNvPr id="4" name="CDF4A405-94F2-4344-A79D-F6D85BEECE18-L0-001.jpeg" descr="CDF4A405-94F2-4344-A79D-F6D85BEECE18-L0-001.jpeg">
            <a:extLst>
              <a:ext uri="{FF2B5EF4-FFF2-40B4-BE49-F238E27FC236}">
                <a16:creationId xmlns:a16="http://schemas.microsoft.com/office/drawing/2014/main" id="{89420521-ADEA-7441-9446-A15306DD8D2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4020437" cy="6857990"/>
          </a:xfrm>
          <a:prstGeom prst="rect">
            <a:avLst/>
          </a:prstGeom>
          <a:effectLst/>
        </p:spPr>
      </p:pic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F500FFAE-C807-AA43-93C2-6D915FDD3B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0742" y="1930399"/>
            <a:ext cx="7043057" cy="4246563"/>
          </a:xfrm>
        </p:spPr>
        <p:txBody>
          <a:bodyPr>
            <a:normAutofit lnSpcReduction="10000"/>
          </a:bodyPr>
          <a:lstStyle/>
          <a:p>
            <a:pPr marL="279311">
              <a:spcBef>
                <a:spcPts val="2391"/>
              </a:spcBef>
              <a:defRPr sz="3400"/>
            </a:pPr>
            <a:r>
              <a:rPr lang="en-US" dirty="0" err="1"/>
              <a:t>Frivillig</a:t>
            </a:r>
            <a:r>
              <a:rPr lang="en-US" dirty="0"/>
              <a:t> </a:t>
            </a:r>
            <a:r>
              <a:rPr lang="en-US" dirty="0" err="1"/>
              <a:t>organisasjon</a:t>
            </a:r>
            <a:r>
              <a:rPr lang="en-US" dirty="0"/>
              <a:t>.</a:t>
            </a:r>
          </a:p>
          <a:p>
            <a:pPr marL="279311">
              <a:spcBef>
                <a:spcPts val="2391"/>
              </a:spcBef>
              <a:defRPr sz="3400"/>
            </a:pPr>
            <a:r>
              <a:rPr lang="en-US" dirty="0"/>
              <a:t>ca. 15.000 </a:t>
            </a:r>
            <a:r>
              <a:rPr lang="en-US" dirty="0" err="1"/>
              <a:t>medlemmer</a:t>
            </a:r>
            <a:r>
              <a:rPr lang="en-US" dirty="0"/>
              <a:t>.</a:t>
            </a:r>
          </a:p>
          <a:p>
            <a:pPr marL="279311">
              <a:spcBef>
                <a:spcPts val="2391"/>
              </a:spcBef>
              <a:defRPr sz="3400"/>
            </a:pPr>
            <a:r>
              <a:rPr lang="en-US" dirty="0"/>
              <a:t>FFO-</a:t>
            </a:r>
            <a:r>
              <a:rPr lang="en-US" dirty="0" err="1"/>
              <a:t>organisasjon</a:t>
            </a:r>
            <a:r>
              <a:rPr lang="en-US" dirty="0"/>
              <a:t>.</a:t>
            </a:r>
          </a:p>
          <a:p>
            <a:pPr marL="279311">
              <a:spcBef>
                <a:spcPts val="2391"/>
              </a:spcBef>
              <a:defRPr sz="3400"/>
            </a:pPr>
            <a:r>
              <a:rPr lang="en-US" dirty="0" err="1"/>
              <a:t>Lokal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fylkeslag</a:t>
            </a:r>
            <a:r>
              <a:rPr lang="en-US" dirty="0"/>
              <a:t>.</a:t>
            </a:r>
          </a:p>
          <a:p>
            <a:pPr marL="279311">
              <a:spcBef>
                <a:spcPts val="2391"/>
              </a:spcBef>
              <a:defRPr sz="3400"/>
            </a:pPr>
            <a:r>
              <a:rPr lang="en-US" dirty="0" err="1"/>
              <a:t>Dysleksi</a:t>
            </a:r>
            <a:r>
              <a:rPr lang="en-US" dirty="0"/>
              <a:t> </a:t>
            </a:r>
            <a:r>
              <a:rPr lang="en-US" dirty="0" err="1"/>
              <a:t>Ungdom</a:t>
            </a:r>
            <a:endParaRPr lang="en-US" dirty="0"/>
          </a:p>
          <a:p>
            <a:pPr marL="279311">
              <a:spcBef>
                <a:spcPts val="2391"/>
              </a:spcBef>
              <a:defRPr sz="3400"/>
            </a:pPr>
            <a:r>
              <a:rPr lang="en-US" dirty="0"/>
              <a:t>ALLE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bli</a:t>
            </a:r>
            <a:r>
              <a:rPr lang="en-US" dirty="0"/>
              <a:t> </a:t>
            </a:r>
            <a:r>
              <a:rPr lang="en-US" dirty="0" err="1"/>
              <a:t>medlemmer</a:t>
            </a:r>
            <a:r>
              <a:rPr lang="en-US" dirty="0"/>
              <a:t>!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56888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A3EE2FF-3B0C-C272-231C-5D60B04BD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Dysleksi, dyskalkuli og DLD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72CDB03-5D7B-E797-CE48-71906C7541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5916284" cy="4351338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>
              <a:lnSpc>
                <a:spcPct val="110000"/>
              </a:lnSpc>
            </a:pPr>
            <a:r>
              <a:rPr lang="nb-NO" dirty="0"/>
              <a:t>Generelle lese- og skrivevansker 20%</a:t>
            </a:r>
          </a:p>
          <a:p>
            <a:pPr>
              <a:lnSpc>
                <a:spcPct val="110000"/>
              </a:lnSpc>
            </a:pPr>
            <a:r>
              <a:rPr lang="nb-NO" dirty="0"/>
              <a:t>Generelle matematikkvansker 20%</a:t>
            </a:r>
          </a:p>
          <a:p>
            <a:pPr>
              <a:lnSpc>
                <a:spcPct val="110000"/>
              </a:lnSpc>
            </a:pPr>
            <a:r>
              <a:rPr lang="nb-NO" dirty="0"/>
              <a:t>Generelle språkvansker 20%</a:t>
            </a:r>
          </a:p>
          <a:p>
            <a:pPr>
              <a:lnSpc>
                <a:spcPct val="110000"/>
              </a:lnSpc>
            </a:pPr>
            <a:endParaRPr lang="nb-NO" dirty="0"/>
          </a:p>
          <a:p>
            <a:pPr>
              <a:lnSpc>
                <a:spcPct val="110000"/>
              </a:lnSpc>
            </a:pPr>
            <a:r>
              <a:rPr lang="nb-NO" dirty="0"/>
              <a:t>Spesifikke lese og skrivevansker / Dysleksi 5-7%</a:t>
            </a:r>
          </a:p>
          <a:p>
            <a:pPr>
              <a:lnSpc>
                <a:spcPct val="110000"/>
              </a:lnSpc>
            </a:pPr>
            <a:r>
              <a:rPr lang="nb-NO" dirty="0"/>
              <a:t>Spesifikke matematikkvansker / Dyskalkuli 5%</a:t>
            </a:r>
          </a:p>
          <a:p>
            <a:pPr>
              <a:lnSpc>
                <a:spcPct val="110000"/>
              </a:lnSpc>
            </a:pPr>
            <a:r>
              <a:rPr lang="nb-NO" dirty="0"/>
              <a:t>Spesifikke språkvansker SSV/ DLD 5-7% </a:t>
            </a:r>
            <a:endParaRPr lang="nb-NO" dirty="0">
              <a:cs typeface="Calibri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nb-NO" sz="2400" dirty="0"/>
              <a:t>     (</a:t>
            </a:r>
            <a:r>
              <a:rPr lang="nb-NO" sz="2400" dirty="0" err="1">
                <a:ea typeface="+mn-lt"/>
                <a:cs typeface="+mn-lt"/>
              </a:rPr>
              <a:t>Developmental</a:t>
            </a:r>
            <a:r>
              <a:rPr lang="nb-NO" sz="2400" dirty="0">
                <a:ea typeface="+mn-lt"/>
                <a:cs typeface="+mn-lt"/>
              </a:rPr>
              <a:t> </a:t>
            </a:r>
            <a:r>
              <a:rPr lang="nb-NO" sz="2400" dirty="0" err="1">
                <a:ea typeface="+mn-lt"/>
                <a:cs typeface="+mn-lt"/>
              </a:rPr>
              <a:t>language</a:t>
            </a:r>
            <a:r>
              <a:rPr lang="nb-NO" sz="2400" dirty="0">
                <a:ea typeface="+mn-lt"/>
                <a:cs typeface="+mn-lt"/>
              </a:rPr>
              <a:t> </a:t>
            </a:r>
            <a:r>
              <a:rPr lang="nb-NO" sz="2400" dirty="0" err="1">
                <a:ea typeface="+mn-lt"/>
                <a:cs typeface="+mn-lt"/>
              </a:rPr>
              <a:t>disorder</a:t>
            </a:r>
            <a:r>
              <a:rPr lang="nb-NO" sz="2400" dirty="0">
                <a:ea typeface="+mn-lt"/>
                <a:cs typeface="+mn-lt"/>
              </a:rPr>
              <a:t>,</a:t>
            </a:r>
            <a:r>
              <a:rPr lang="nb-NO" sz="2400" dirty="0"/>
              <a:t> DLD</a:t>
            </a:r>
            <a:endParaRPr lang="nb-NO" sz="2100" dirty="0"/>
          </a:p>
          <a:p>
            <a:pPr marL="0" indent="0">
              <a:lnSpc>
                <a:spcPct val="110000"/>
              </a:lnSpc>
              <a:buNone/>
            </a:pPr>
            <a:r>
              <a:rPr lang="nb-NO" sz="2400" dirty="0"/>
              <a:t>       også kalt Utviklingsmessige språkforstyrrelser</a:t>
            </a:r>
            <a:r>
              <a:rPr lang="nb-NO" sz="2100" dirty="0"/>
              <a:t>)</a:t>
            </a:r>
            <a:endParaRPr lang="nb-NO" sz="2100" dirty="0">
              <a:cs typeface="Calibri"/>
            </a:endParaRPr>
          </a:p>
          <a:p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A742B3A-4ECC-DB0B-4B00-96957CE1D5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84212" y="1825625"/>
            <a:ext cx="3969588" cy="4351338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endParaRPr lang="nb-NO" dirty="0"/>
          </a:p>
          <a:p>
            <a:pPr marL="0" indent="0">
              <a:lnSpc>
                <a:spcPct val="110000"/>
              </a:lnSpc>
              <a:buNone/>
            </a:pPr>
            <a:r>
              <a:rPr lang="nb-NO" b="1" dirty="0"/>
              <a:t>40% kan ha vansker av ulik grad </a:t>
            </a:r>
          </a:p>
          <a:p>
            <a:pPr marL="0" indent="0">
              <a:lnSpc>
                <a:spcPct val="110000"/>
              </a:lnSpc>
              <a:buNone/>
            </a:pPr>
            <a:endParaRPr lang="nb-NO" b="1" dirty="0"/>
          </a:p>
          <a:p>
            <a:pPr marL="0" indent="0">
              <a:lnSpc>
                <a:spcPct val="110000"/>
              </a:lnSpc>
              <a:buNone/>
            </a:pPr>
            <a:endParaRPr lang="nb-NO" b="1" dirty="0"/>
          </a:p>
          <a:p>
            <a:pPr marL="0" indent="0">
              <a:lnSpc>
                <a:spcPct val="110000"/>
              </a:lnSpc>
              <a:buNone/>
            </a:pPr>
            <a:endParaRPr lang="nb-NO" b="1" dirty="0"/>
          </a:p>
          <a:p>
            <a:pPr marL="0" indent="0">
              <a:lnSpc>
                <a:spcPct val="110000"/>
              </a:lnSpc>
              <a:buNone/>
            </a:pPr>
            <a:r>
              <a:rPr lang="nb-NO" b="1" dirty="0"/>
              <a:t>10% har vedvarende vansker</a:t>
            </a:r>
          </a:p>
          <a:p>
            <a:pPr marL="0" indent="0">
              <a:lnSpc>
                <a:spcPct val="110000"/>
              </a:lnSpc>
              <a:buNone/>
            </a:pPr>
            <a:endParaRPr lang="nb-NO" dirty="0"/>
          </a:p>
          <a:p>
            <a:pPr marL="0" indent="0">
              <a:lnSpc>
                <a:spcPct val="110000"/>
              </a:lnSpc>
              <a:buNone/>
            </a:pPr>
            <a:endParaRPr lang="nb-NO" dirty="0"/>
          </a:p>
          <a:p>
            <a:pPr marL="0" indent="0">
              <a:lnSpc>
                <a:spcPct val="110000"/>
              </a:lnSpc>
              <a:buNone/>
            </a:pPr>
            <a:r>
              <a:rPr lang="nb-NO" dirty="0"/>
              <a:t> Store mørketall?</a:t>
            </a:r>
            <a:endParaRPr lang="nb-NO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6235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9F3F66-B5EC-F741-B5CA-F9BE0F1D2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Hvorfor finner vi ikke disse elevene før?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21E4BAA-C664-8242-9422-0194137CDE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2540" y="1927275"/>
            <a:ext cx="5063460" cy="4712676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nb-NO" dirty="0"/>
              <a:t>Kjønnsforskjeller</a:t>
            </a:r>
          </a:p>
          <a:p>
            <a:r>
              <a:rPr lang="nb-NO" dirty="0"/>
              <a:t>16 % menn og kun 3 % kvinner har fått påvist én eller flere spesifikke lærevansker.</a:t>
            </a:r>
          </a:p>
          <a:p>
            <a:r>
              <a:rPr lang="nb-NO" dirty="0"/>
              <a:t>10 % menn og kun 2 % kvinner får påvist dysleksi.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/>
              <a:t>Sen utredning</a:t>
            </a:r>
          </a:p>
          <a:p>
            <a:r>
              <a:rPr lang="nb-NO" dirty="0"/>
              <a:t>81 % av dem som får påvist dyskalkuli, får dette påvist i ungdomsskolen eller senere.</a:t>
            </a:r>
          </a:p>
          <a:p>
            <a:r>
              <a:rPr lang="nb-NO" dirty="0"/>
              <a:t>49 % av dem som får påvist dysleksi, får dette påvist i ungdomsskolen eller senere.</a:t>
            </a:r>
          </a:p>
          <a:p>
            <a:r>
              <a:rPr lang="nb-NO" dirty="0"/>
              <a:t>46 % av dem som får påvist SSV, får dette påvist i ungdomsskolen eller senere.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Utredningskompetanse</a:t>
            </a:r>
          </a:p>
          <a:p>
            <a:r>
              <a:rPr lang="nb-NO" dirty="0"/>
              <a:t>9 % oppgir at det rett og slett ikke utredes for matematikkvansker i deres kommune.</a:t>
            </a:r>
          </a:p>
          <a:p>
            <a:pPr marL="0" indent="0">
              <a:buNone/>
            </a:pPr>
            <a:r>
              <a:rPr lang="nb-NO" dirty="0" err="1"/>
              <a:t>https</a:t>
            </a:r>
            <a:r>
              <a:rPr lang="nb-NO" dirty="0"/>
              <a:t>://</a:t>
            </a:r>
            <a:r>
              <a:rPr lang="nb-NO" dirty="0" err="1"/>
              <a:t>dysleksinorge.no</a:t>
            </a:r>
            <a:r>
              <a:rPr lang="nb-NO" dirty="0"/>
              <a:t>/rapport-om-utredningspraksis/</a:t>
            </a:r>
            <a:br>
              <a:rPr lang="nb-NO" dirty="0"/>
            </a:br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4813E168-6B9E-CD4E-ACD2-BFF2E589C2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8269" y="3278100"/>
            <a:ext cx="4801191" cy="2700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978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1386C3C8-C6DE-4AD0-9492-9050628F5FE4-L0-001.jpeg" descr="1386C3C8-C6DE-4AD0-9492-9050628F5FE4-L0-001.jpeg">
            <a:extLst>
              <a:ext uri="{FF2B5EF4-FFF2-40B4-BE49-F238E27FC236}">
                <a16:creationId xmlns:a16="http://schemas.microsoft.com/office/drawing/2014/main" id="{C2F52312-644C-8349-8F8E-6977944AD31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1023395" y="233598"/>
            <a:ext cx="9382246" cy="6390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8529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3302044F-6C5F-4B06-9251-6A2124D9C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DYSLEKSIVENNLIGE SKOLER: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5D0DC0CC-E0BA-7F4B-B204-266AE587A66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389" y="1825625"/>
            <a:ext cx="5119221" cy="4351338"/>
          </a:xfrm>
          <a:prstGeom prst="rect">
            <a:avLst/>
          </a:prstGeom>
          <a:noFill/>
        </p:spPr>
      </p:pic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E26053DC-311C-423B-B4EF-F64C1BFAFF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SYSTEMATISK JOBBING MED:</a:t>
            </a:r>
          </a:p>
          <a:p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finne</a:t>
            </a:r>
            <a:r>
              <a:rPr lang="en-US" dirty="0"/>
              <a:t> de </a:t>
            </a:r>
            <a:r>
              <a:rPr lang="en-US" dirty="0" err="1"/>
              <a:t>elevene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har </a:t>
            </a:r>
            <a:r>
              <a:rPr lang="en-US" dirty="0" err="1"/>
              <a:t>spesifikke</a:t>
            </a:r>
            <a:r>
              <a:rPr lang="en-US" dirty="0"/>
              <a:t> </a:t>
            </a:r>
            <a:r>
              <a:rPr lang="en-US" dirty="0" err="1"/>
              <a:t>fagvansker</a:t>
            </a:r>
            <a:r>
              <a:rPr lang="en-US" dirty="0"/>
              <a:t> </a:t>
            </a:r>
            <a:r>
              <a:rPr lang="en-US" dirty="0" err="1"/>
              <a:t>tidlig</a:t>
            </a:r>
            <a:r>
              <a:rPr lang="en-US" dirty="0"/>
              <a:t>.</a:t>
            </a:r>
          </a:p>
          <a:p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sette</a:t>
            </a:r>
            <a:r>
              <a:rPr lang="en-US" dirty="0"/>
              <a:t> inn god, </a:t>
            </a:r>
            <a:r>
              <a:rPr lang="en-US" dirty="0" err="1"/>
              <a:t>tidlig</a:t>
            </a:r>
            <a:r>
              <a:rPr lang="en-US" dirty="0"/>
              <a:t> </a:t>
            </a:r>
            <a:r>
              <a:rPr lang="en-US" dirty="0" err="1"/>
              <a:t>innsats</a:t>
            </a:r>
            <a:r>
              <a:rPr lang="en-US" dirty="0"/>
              <a:t>.</a:t>
            </a:r>
          </a:p>
          <a:p>
            <a:r>
              <a:rPr lang="en-US" dirty="0" err="1"/>
              <a:t>Å</a:t>
            </a:r>
            <a:r>
              <a:rPr lang="en-US" dirty="0"/>
              <a:t> ha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dysleksivennlig</a:t>
            </a:r>
            <a:r>
              <a:rPr lang="en-US" dirty="0"/>
              <a:t> </a:t>
            </a:r>
            <a:r>
              <a:rPr lang="en-US" dirty="0" err="1"/>
              <a:t>undervisning</a:t>
            </a:r>
            <a:r>
              <a:rPr lang="en-US" dirty="0"/>
              <a:t>. </a:t>
            </a:r>
          </a:p>
          <a:p>
            <a:r>
              <a:rPr lang="en-US" dirty="0" err="1"/>
              <a:t>Å</a:t>
            </a:r>
            <a:r>
              <a:rPr lang="en-US" dirty="0"/>
              <a:t> ha god </a:t>
            </a:r>
            <a:r>
              <a:rPr lang="en-US" dirty="0" err="1"/>
              <a:t>kompetanse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den </a:t>
            </a:r>
            <a:r>
              <a:rPr lang="en-US" dirty="0" err="1"/>
              <a:t>digitale</a:t>
            </a:r>
            <a:r>
              <a:rPr lang="en-US" dirty="0"/>
              <a:t> </a:t>
            </a:r>
            <a:r>
              <a:rPr lang="en-US" dirty="0" err="1"/>
              <a:t>verktøykassa</a:t>
            </a:r>
            <a:r>
              <a:rPr lang="en-US" dirty="0"/>
              <a:t>.</a:t>
            </a:r>
          </a:p>
          <a:p>
            <a:r>
              <a:rPr lang="en-US" dirty="0"/>
              <a:t>Hele </a:t>
            </a:r>
            <a:r>
              <a:rPr lang="en-US" dirty="0" err="1"/>
              <a:t>personalet</a:t>
            </a:r>
            <a:r>
              <a:rPr lang="en-US" dirty="0"/>
              <a:t>  er </a:t>
            </a:r>
            <a:r>
              <a:rPr lang="en-US" dirty="0" err="1"/>
              <a:t>trygge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hvordan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jobbe</a:t>
            </a:r>
            <a:r>
              <a:rPr lang="en-US" dirty="0"/>
              <a:t> med </a:t>
            </a:r>
            <a:r>
              <a:rPr lang="en-US" dirty="0" err="1"/>
              <a:t>dette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praksis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078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3FC3C3-4C4D-6EED-430D-CD79DC80C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HAR SKJEDD PÅ 20 ÅR?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9EE23B2-9F3C-349A-A184-E032F826AB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Jubileum i 2025! </a:t>
            </a:r>
          </a:p>
          <a:p>
            <a:r>
              <a:rPr lang="nb-NO" dirty="0"/>
              <a:t>Liste over skolene: </a:t>
            </a:r>
            <a:r>
              <a:rPr lang="nb-NO" dirty="0">
                <a:hlinkClick r:id="rId2"/>
              </a:rPr>
              <a:t>Dysleksivennlige skoler</a:t>
            </a:r>
            <a:endParaRPr lang="nb-NO" dirty="0"/>
          </a:p>
          <a:p>
            <a:r>
              <a:rPr lang="nb-NO" dirty="0"/>
              <a:t>Vi er snart 200 skoler.</a:t>
            </a:r>
          </a:p>
          <a:p>
            <a:r>
              <a:rPr lang="nb-NO" dirty="0"/>
              <a:t>Dysleksivennlig arbeidsliv, DVA</a:t>
            </a:r>
          </a:p>
          <a:p>
            <a:r>
              <a:rPr lang="nb-NO" dirty="0"/>
              <a:t>Neste mål: </a:t>
            </a:r>
          </a:p>
          <a:p>
            <a:pPr lvl="1"/>
            <a:r>
              <a:rPr lang="nb-NO" dirty="0"/>
              <a:t>Dysleksivennlig fagskole?</a:t>
            </a:r>
          </a:p>
          <a:p>
            <a:pPr lvl="1"/>
            <a:r>
              <a:rPr lang="nb-NO" dirty="0"/>
              <a:t>Språkvennlige barnehager?</a:t>
            </a:r>
          </a:p>
          <a:p>
            <a:endParaRPr lang="nb-NO" dirty="0"/>
          </a:p>
        </p:txBody>
      </p:sp>
      <p:pic>
        <p:nvPicPr>
          <p:cNvPr id="5" name="Bilde 4" descr="Kake med lys på">
            <a:extLst>
              <a:ext uri="{FF2B5EF4-FFF2-40B4-BE49-F238E27FC236}">
                <a16:creationId xmlns:a16="http://schemas.microsoft.com/office/drawing/2014/main" id="{7D033829-2523-1399-C3E7-D5878ED1F7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0942" y="3178340"/>
            <a:ext cx="4682358" cy="3121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847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0B4B6BA-BA11-E0EA-3EDF-C177D3B4F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Prosessen: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9926EA7-1BEA-8AA0-9912-1CBEA01803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Skolene må søke om å bli sertifisert</a:t>
            </a:r>
          </a:p>
          <a:p>
            <a:r>
              <a:rPr lang="nb-NO" dirty="0"/>
              <a:t>Kriteriene finner du her: </a:t>
            </a:r>
            <a:r>
              <a:rPr lang="nb-NO" dirty="0">
                <a:hlinkClick r:id="rId2"/>
              </a:rPr>
              <a:t>Kriterier</a:t>
            </a:r>
            <a:endParaRPr lang="nb-NO" dirty="0"/>
          </a:p>
          <a:p>
            <a:r>
              <a:rPr lang="nb-NO" dirty="0"/>
              <a:t>Søknad – besøk – rapport – godkjenning</a:t>
            </a:r>
          </a:p>
          <a:p>
            <a:r>
              <a:rPr lang="nb-NO" dirty="0"/>
              <a:t>Oppfølging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114172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12A7462-F6A5-3A48-E085-A19DA5168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Kjennetegn på en Dysleksivennlig skole: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31206BD-36D2-1687-1B1E-6072F973B0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414" y="1524000"/>
            <a:ext cx="10933386" cy="4652963"/>
          </a:xfrm>
        </p:spPr>
        <p:txBody>
          <a:bodyPr>
            <a:normAutofit fontScale="62500" lnSpcReduction="20000"/>
          </a:bodyPr>
          <a:lstStyle/>
          <a:p>
            <a:pPr algn="l"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nb-NO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Har et inkluderende og aksepterende miljø.</a:t>
            </a:r>
          </a:p>
          <a:p>
            <a:pPr algn="l"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nb-NO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Har gode systemer og kompetanse på å finne dem som har vansker.</a:t>
            </a:r>
          </a:p>
          <a:p>
            <a:pPr algn="l"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nb-NO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Kartlegger og registrerer alle elevenes leseferdigheter systematisk.</a:t>
            </a:r>
          </a:p>
          <a:p>
            <a:pPr algn="l"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nb-NO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Følger opp leseutviklingen hos de elevene som trenger det.</a:t>
            </a:r>
          </a:p>
          <a:p>
            <a:pPr algn="l"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nb-NO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Setter raskt inn tiltak som fungerer.</a:t>
            </a:r>
          </a:p>
          <a:p>
            <a:pPr algn="l"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nb-NO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Er gode på å bruke mulighetene IKT gir.</a:t>
            </a:r>
          </a:p>
          <a:p>
            <a:pPr algn="l"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nb-NO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Sørger for at alle lærere har kompetanse i tilpasset undervisning for elever med lese- og skrivevansker, språkvansker og mattevansker.</a:t>
            </a:r>
          </a:p>
          <a:p>
            <a:pPr algn="l"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nb-NO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Er både små og store, i fattige og rike kommuner.</a:t>
            </a:r>
          </a:p>
          <a:p>
            <a:pPr algn="l"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nb-NO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Har ikke mer tid eller ressurser enn andre skoler, men de setter kunnskap i system og skaper gode rutiner.</a:t>
            </a:r>
          </a:p>
          <a:p>
            <a:pPr algn="l"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nb-NO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Evner å se forbedringspotensial og har vilje til å endre praksis.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600378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EBBC5D5-455A-FE0C-D3CA-43A6F4246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Aktuelle bøker</a:t>
            </a:r>
          </a:p>
        </p:txBody>
      </p:sp>
      <p:pic>
        <p:nvPicPr>
          <p:cNvPr id="9" name="Plassholder for innhold 8" descr="Et bilde som inneholder tekst, skjermbilde, design&#10;&#10;Automatisk generert beskrivelse">
            <a:extLst>
              <a:ext uri="{FF2B5EF4-FFF2-40B4-BE49-F238E27FC236}">
                <a16:creationId xmlns:a16="http://schemas.microsoft.com/office/drawing/2014/main" id="{CF10720C-8845-A13C-BB15-097ED00F5D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1690688"/>
            <a:ext cx="6252599" cy="4068428"/>
          </a:xfrm>
        </p:spPr>
      </p:pic>
      <p:pic>
        <p:nvPicPr>
          <p:cNvPr id="11" name="Bilde 10" descr="Et bilde som inneholder tekst, Font, skjermbilde, logo&#10;&#10;Automatisk generert beskrivelse">
            <a:extLst>
              <a:ext uri="{FF2B5EF4-FFF2-40B4-BE49-F238E27FC236}">
                <a16:creationId xmlns:a16="http://schemas.microsoft.com/office/drawing/2014/main" id="{5D91F37F-C023-E310-B9C1-A65B26A06D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9179" y="1911650"/>
            <a:ext cx="3060031" cy="3847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5494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946718F-B87D-7647-9C6B-E362AF4A70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7655"/>
            <a:ext cx="10515600" cy="54613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post@dys.no / 22 47 44 50</a:t>
            </a:r>
          </a:p>
          <a:p>
            <a:pPr marL="0" indent="0">
              <a:buNone/>
            </a:pPr>
            <a:r>
              <a:rPr lang="nb-NO" dirty="0" err="1"/>
              <a:t>dysleksinorge.no</a:t>
            </a:r>
            <a:r>
              <a:rPr lang="nb-NO" dirty="0"/>
              <a:t> / </a:t>
            </a:r>
            <a:r>
              <a:rPr lang="nb-NO" dirty="0" err="1"/>
              <a:t>dysleksivennlig.no</a:t>
            </a:r>
            <a:endParaRPr lang="nb-NO" dirty="0"/>
          </a:p>
          <a:p>
            <a:pPr marL="0" indent="0">
              <a:buNone/>
            </a:pPr>
            <a:r>
              <a:rPr lang="nb-NO" dirty="0" err="1"/>
              <a:t>Facebook.com</a:t>
            </a:r>
            <a:r>
              <a:rPr lang="nb-NO" dirty="0"/>
              <a:t>/</a:t>
            </a:r>
            <a:r>
              <a:rPr lang="nb-NO" dirty="0" err="1"/>
              <a:t>DysleksiNorge</a:t>
            </a:r>
            <a:endParaRPr lang="nb-NO" dirty="0"/>
          </a:p>
          <a:p>
            <a:pPr marL="0" indent="0">
              <a:buNone/>
            </a:pPr>
            <a:r>
              <a:rPr lang="nb-NO" dirty="0" err="1"/>
              <a:t>Instagram.com</a:t>
            </a:r>
            <a:r>
              <a:rPr lang="nb-NO" dirty="0"/>
              <a:t>/</a:t>
            </a:r>
            <a:r>
              <a:rPr lang="nb-NO" dirty="0" err="1"/>
              <a:t>dysleksi_norge</a:t>
            </a:r>
            <a:endParaRPr lang="nb-NO" dirty="0"/>
          </a:p>
          <a:p>
            <a:endParaRPr lang="nb-NO" dirty="0"/>
          </a:p>
          <a:p>
            <a:r>
              <a:rPr lang="nb-NO" dirty="0"/>
              <a:t>Sjekk ut </a:t>
            </a:r>
            <a:r>
              <a:rPr lang="nb-NO" b="1" dirty="0"/>
              <a:t>faglige retningslinjer</a:t>
            </a:r>
            <a:r>
              <a:rPr lang="nb-NO" dirty="0"/>
              <a:t>: </a:t>
            </a:r>
            <a:r>
              <a:rPr lang="nb-NO" dirty="0" err="1"/>
              <a:t>dysleksinorge.no</a:t>
            </a:r>
            <a:r>
              <a:rPr lang="nb-NO" dirty="0"/>
              <a:t>/nettbutikk</a:t>
            </a:r>
          </a:p>
          <a:p>
            <a:endParaRPr lang="nb-NO" i="1" dirty="0"/>
          </a:p>
          <a:p>
            <a:r>
              <a:rPr lang="nb-NO" i="1" dirty="0"/>
              <a:t>Er skolen din medlem? Det koster 500 kr i året!</a:t>
            </a:r>
          </a:p>
          <a:p>
            <a:r>
              <a:rPr lang="nb-NO" i="1" dirty="0"/>
              <a:t>Tips gjerne dine elever om oss og våre aktiviteter!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055057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4DC502F-26EA-4701-826C-E01561FC643B-L0-001.jpeg" descr="F4DC502F-26EA-4701-826C-E01561FC643B-L0-001.jpeg">
            <a:extLst>
              <a:ext uri="{FF2B5EF4-FFF2-40B4-BE49-F238E27FC236}">
                <a16:creationId xmlns:a16="http://schemas.microsoft.com/office/drawing/2014/main" id="{9F5B9407-D37D-6C46-B93E-55063203F65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3476673" cy="6857990"/>
          </a:xfrm>
          <a:prstGeom prst="rect">
            <a:avLst/>
          </a:prstGeom>
          <a:effectLst/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A0C11BC5-AC72-1B48-B661-A75D12047F6F}"/>
              </a:ext>
            </a:extLst>
          </p:cNvPr>
          <p:cNvSpPr/>
          <p:nvPr/>
        </p:nvSpPr>
        <p:spPr>
          <a:xfrm>
            <a:off x="5384800" y="1465944"/>
            <a:ext cx="5239657" cy="4978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 sz="3000">
                <a:solidFill>
                  <a:srgbClr val="324863"/>
                </a:solidFill>
                <a:uFill>
                  <a:solidFill>
                    <a:srgbClr val="324863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rPr lang="en-US" dirty="0"/>
              <a:t>Åsne Midtbø Aas, </a:t>
            </a:r>
          </a:p>
          <a:p>
            <a:pPr>
              <a:lnSpc>
                <a:spcPct val="90000"/>
              </a:lnSpc>
              <a:spcAft>
                <a:spcPts val="600"/>
              </a:spcAft>
              <a:defRPr sz="3000">
                <a:solidFill>
                  <a:srgbClr val="324863"/>
                </a:solidFill>
                <a:uFill>
                  <a:solidFill>
                    <a:srgbClr val="324863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rPr lang="en-US" dirty="0" err="1"/>
              <a:t>Pedagogisk</a:t>
            </a:r>
            <a:r>
              <a:rPr lang="en-US" dirty="0"/>
              <a:t> </a:t>
            </a:r>
            <a:r>
              <a:rPr lang="en-US" dirty="0" err="1"/>
              <a:t>rådgiver</a:t>
            </a:r>
            <a:endParaRPr lang="en-US" dirty="0"/>
          </a:p>
          <a:p>
            <a:pPr>
              <a:lnSpc>
                <a:spcPct val="90000"/>
              </a:lnSpc>
              <a:spcAft>
                <a:spcPts val="600"/>
              </a:spcAft>
              <a:defRPr sz="3000">
                <a:solidFill>
                  <a:srgbClr val="324863"/>
                </a:solidFill>
                <a:uFill>
                  <a:solidFill>
                    <a:srgbClr val="324863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rPr lang="en-US" dirty="0" err="1"/>
              <a:t>Dysleksi</a:t>
            </a:r>
            <a:r>
              <a:rPr lang="en-US" dirty="0"/>
              <a:t> Norge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3000">
                <a:solidFill>
                  <a:srgbClr val="324863"/>
                </a:solidFill>
                <a:uFill>
                  <a:solidFill>
                    <a:srgbClr val="324863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endParaRPr lang="en-US" dirty="0"/>
          </a:p>
          <a:p>
            <a:pPr>
              <a:lnSpc>
                <a:spcPct val="90000"/>
              </a:lnSpc>
              <a:spcAft>
                <a:spcPts val="600"/>
              </a:spcAft>
              <a:defRPr sz="3000">
                <a:solidFill>
                  <a:srgbClr val="324863"/>
                </a:solidFill>
                <a:uFill>
                  <a:solidFill>
                    <a:srgbClr val="324863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rPr lang="en-US" u="sng" dirty="0">
                <a:uFill>
                  <a:solidFill>
                    <a:srgbClr val="0000FF"/>
                  </a:solidFill>
                </a:uFill>
                <a:hlinkClick r:id="rId3"/>
              </a:rPr>
              <a:t>www.dysleksinorge.no</a:t>
            </a:r>
          </a:p>
          <a:p>
            <a:pPr>
              <a:lnSpc>
                <a:spcPct val="90000"/>
              </a:lnSpc>
              <a:spcAft>
                <a:spcPts val="600"/>
              </a:spcAft>
              <a:defRPr sz="3000">
                <a:solidFill>
                  <a:srgbClr val="324863"/>
                </a:solidFill>
                <a:uFill>
                  <a:solidFill>
                    <a:srgbClr val="324863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rPr lang="en-US" u="sng" dirty="0">
                <a:uFill>
                  <a:solidFill>
                    <a:srgbClr val="0000FF"/>
                  </a:solidFill>
                </a:uFill>
                <a:hlinkClick r:id="rId3"/>
              </a:rPr>
              <a:t>www.dysleksivennlig.no</a:t>
            </a:r>
          </a:p>
          <a:p>
            <a:pPr>
              <a:lnSpc>
                <a:spcPct val="90000"/>
              </a:lnSpc>
              <a:spcAft>
                <a:spcPts val="600"/>
              </a:spcAft>
              <a:defRPr sz="3000">
                <a:solidFill>
                  <a:srgbClr val="324863"/>
                </a:solidFill>
                <a:uFill>
                  <a:solidFill>
                    <a:srgbClr val="324863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endParaRPr lang="en-US" u="sng" dirty="0">
              <a:hlinkClick r:id="rId4"/>
            </a:endParaRPr>
          </a:p>
          <a:p>
            <a:pPr>
              <a:lnSpc>
                <a:spcPct val="90000"/>
              </a:lnSpc>
              <a:spcAft>
                <a:spcPts val="600"/>
              </a:spcAft>
              <a:defRPr sz="3000">
                <a:solidFill>
                  <a:srgbClr val="324863"/>
                </a:solidFill>
                <a:uFill>
                  <a:solidFill>
                    <a:srgbClr val="324863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rPr lang="en-US" u="sng" dirty="0">
                <a:uFill>
                  <a:solidFill>
                    <a:srgbClr val="0000FF"/>
                  </a:solidFill>
                </a:uFill>
                <a:hlinkClick r:id="rId5"/>
              </a:rPr>
              <a:t>aama@dys.no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3000">
                <a:solidFill>
                  <a:srgbClr val="324863"/>
                </a:solidFill>
                <a:uFill>
                  <a:solidFill>
                    <a:srgbClr val="324863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endParaRPr lang="en-US" u="sng" dirty="0">
              <a:uFill>
                <a:solidFill>
                  <a:srgbClr val="0000FF"/>
                </a:solidFill>
              </a:uFill>
              <a:hlinkClick r:id="rId5"/>
            </a:endParaRPr>
          </a:p>
          <a:p>
            <a:pPr>
              <a:lnSpc>
                <a:spcPct val="90000"/>
              </a:lnSpc>
              <a:spcAft>
                <a:spcPts val="600"/>
              </a:spcAft>
              <a:defRPr sz="3000">
                <a:solidFill>
                  <a:srgbClr val="324863"/>
                </a:solidFill>
                <a:uFill>
                  <a:solidFill>
                    <a:srgbClr val="324863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rPr lang="en-US" dirty="0"/>
              <a:t>Mob:95115779</a:t>
            </a:r>
          </a:p>
        </p:txBody>
      </p:sp>
    </p:spTree>
    <p:extLst>
      <p:ext uri="{BB962C8B-B14F-4D97-AF65-F5344CB8AC3E}">
        <p14:creationId xmlns:p14="http://schemas.microsoft.com/office/powerpoint/2010/main" val="15864460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BEIDSDOKUMENT PresentasjonMAL" id="{C1C9552B-91D5-F74E-A521-D1AFA3754203}" vid="{7623DECA-F2B0-6745-AAE2-079FEBE5B2D2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0555DD019861F4E87B667988F49441F" ma:contentTypeVersion="18" ma:contentTypeDescription="Opprett et nytt dokument." ma:contentTypeScope="" ma:versionID="8c4c86a7d0973de11da88607d7297f3a">
  <xsd:schema xmlns:xsd="http://www.w3.org/2001/XMLSchema" xmlns:xs="http://www.w3.org/2001/XMLSchema" xmlns:p="http://schemas.microsoft.com/office/2006/metadata/properties" xmlns:ns2="831c7408-99d4-4f6b-a02c-4f51f0fbe705" xmlns:ns3="d5b2d5de-35aa-40d7-af95-6adfd7f3c0eb" targetNamespace="http://schemas.microsoft.com/office/2006/metadata/properties" ma:root="true" ma:fieldsID="4ec5c5cc4261746e4c2ed94b3eead08c" ns2:_="" ns3:_="">
    <xsd:import namespace="831c7408-99d4-4f6b-a02c-4f51f0fbe705"/>
    <xsd:import namespace="d5b2d5de-35aa-40d7-af95-6adfd7f3c0e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Rapporter" minOccurs="0"/>
                <xsd:element ref="ns3:Kontrakter" minOccurs="0"/>
                <xsd:element ref="ns3:Planerogvedleggfraskolen" minOccurs="0"/>
                <xsd:element ref="ns3:FraDNtilskol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ObjectDetectorVersion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1c7408-99d4-4f6b-a02c-4f51f0fbe70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92e4846-529c-4b7d-8be4-b53a669dc47c}" ma:internalName="TaxCatchAll" ma:showField="CatchAllData" ma:web="831c7408-99d4-4f6b-a02c-4f51f0fbe7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b2d5de-35aa-40d7-af95-6adfd7f3c0e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Rapporter" ma:index="12" nillable="true" ma:displayName="Rapporter" ma:description="Rapporter fra skolen partall." ma:format="Dropdown" ma:internalName="Rapporter">
      <xsd:simpleType>
        <xsd:restriction base="dms:Text">
          <xsd:maxLength value="255"/>
        </xsd:restriction>
      </xsd:simpleType>
    </xsd:element>
    <xsd:element name="Kontrakter" ma:index="13" nillable="true" ma:displayName="Kontrakter" ma:format="Dropdown" ma:internalName="Kontrakter">
      <xsd:simpleType>
        <xsd:restriction base="dms:Text">
          <xsd:maxLength value="255"/>
        </xsd:restriction>
      </xsd:simpleType>
    </xsd:element>
    <xsd:element name="Planerogvedleggfraskolen" ma:index="14" nillable="true" ma:displayName="Planer og vedlegg fra skolen" ma:format="Dropdown" ma:internalName="Planerogvedleggfraskolen">
      <xsd:simpleType>
        <xsd:restriction base="dms:Text">
          <xsd:maxLength value="255"/>
        </xsd:restriction>
      </xsd:simpleType>
    </xsd:element>
    <xsd:element name="FraDNtilskolen" ma:index="15" nillable="true" ma:displayName="Fra DN til skolen" ma:format="Dropdown" ma:internalName="FraDNtilskolen">
      <xsd:simpleType>
        <xsd:restriction base="dms:Text">
          <xsd:maxLength value="255"/>
        </xsd:restriction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4" nillable="true" ma:taxonomy="true" ma:internalName="lcf76f155ced4ddcb4097134ff3c332f" ma:taxonomyFieldName="MediaServiceImageTags" ma:displayName="Bildemerkelapper" ma:readOnly="false" ma:fieldId="{5cf76f15-5ced-4ddc-b409-7134ff3c332f}" ma:taxonomyMulti="true" ma:sspId="ae6a1ffd-3ea6-4e80-97e2-46039a63b12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Kontrakter xmlns="d5b2d5de-35aa-40d7-af95-6adfd7f3c0eb" xsi:nil="true"/>
    <FraDNtilskolen xmlns="d5b2d5de-35aa-40d7-af95-6adfd7f3c0eb" xsi:nil="true"/>
    <Rapporter xmlns="d5b2d5de-35aa-40d7-af95-6adfd7f3c0eb" xsi:nil="true"/>
    <Planerogvedleggfraskolen xmlns="d5b2d5de-35aa-40d7-af95-6adfd7f3c0eb" xsi:nil="true"/>
    <TaxCatchAll xmlns="831c7408-99d4-4f6b-a02c-4f51f0fbe705" xsi:nil="true"/>
    <lcf76f155ced4ddcb4097134ff3c332f xmlns="d5b2d5de-35aa-40d7-af95-6adfd7f3c0e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5BE43CD-1CB1-48FD-87F9-1C916BA0ED3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0416A0F-B477-4A37-AD21-6DC4E0F5651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31c7408-99d4-4f6b-a02c-4f51f0fbe705"/>
    <ds:schemaRef ds:uri="d5b2d5de-35aa-40d7-af95-6adfd7f3c0e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FB699C9-30CD-4A34-871C-6B55C9757EE9}">
  <ds:schemaRefs>
    <ds:schemaRef ds:uri="http://schemas.microsoft.com/office/infopath/2007/PartnerControls"/>
    <ds:schemaRef ds:uri="d5b2d5de-35aa-40d7-af95-6adfd7f3c0eb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831c7408-99d4-4f6b-a02c-4f51f0fbe705"/>
    <ds:schemaRef ds:uri="http://purl.org/dc/terms/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241</TotalTime>
  <Words>555</Words>
  <Application>Microsoft Office PowerPoint</Application>
  <PresentationFormat>Widescreen</PresentationFormat>
  <Paragraphs>94</Paragraphs>
  <Slides>12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Roboto</vt:lpstr>
      <vt:lpstr>Office-tema</vt:lpstr>
      <vt:lpstr>Dysleksivennlig hverdag?</vt:lpstr>
      <vt:lpstr>DYSLEKSI NORGE:</vt:lpstr>
      <vt:lpstr>Dysleksi, dyskalkuli og DLD</vt:lpstr>
      <vt:lpstr>Hvorfor finner vi ikke disse elevene før?</vt:lpstr>
      <vt:lpstr>PowerPoint-presentasjon</vt:lpstr>
      <vt:lpstr>DYSLEKSIVENNLIGE SKOLER:</vt:lpstr>
      <vt:lpstr>HVA HAR SKJEDD PÅ 20 ÅR?</vt:lpstr>
      <vt:lpstr>Prosessen:</vt:lpstr>
      <vt:lpstr>Kjennetegn på en Dysleksivennlig skole:</vt:lpstr>
      <vt:lpstr>Aktuelle bøker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Dysleksivennlig skole</dc:title>
  <dc:creator>Åsne Midtbø Aas</dc:creator>
  <cp:lastModifiedBy>Paal Haavorsen</cp:lastModifiedBy>
  <cp:revision>9</cp:revision>
  <dcterms:created xsi:type="dcterms:W3CDTF">2021-03-16T08:19:47Z</dcterms:created>
  <dcterms:modified xsi:type="dcterms:W3CDTF">2024-12-12T12:01:04Z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0x010100C0555DD019861F4E87B667988F49441F</vt:lpwstr>
  </property>
</Properties>
</file>