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64" r:id="rId5"/>
    <p:sldId id="317" r:id="rId6"/>
    <p:sldId id="319" r:id="rId7"/>
    <p:sldId id="318" r:id="rId8"/>
    <p:sldId id="320" r:id="rId9"/>
    <p:sldId id="321" r:id="rId10"/>
    <p:sldId id="322" r:id="rId11"/>
  </p:sldIdLst>
  <p:sldSz cx="9144000" cy="5143500" type="screen16x9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2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iddels stil 2 - aks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ddels stil 2 - aks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/>
              <a:t>Sunnaas sykehus HF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9BF15-964D-044C-8743-3B6FEC4FE7B2}" type="datetime1">
              <a:rPr lang="nb-NO" smtClean="0"/>
              <a:t>17.11.2024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C02E4-04AE-42D6-8668-1B0ECE91C6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751033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2E204-0BF9-354D-B099-CC5C18CB935F}" type="datetime1">
              <a:rPr lang="nb-NO" smtClean="0"/>
              <a:t>17.11.2024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EE793-C490-48CF-A195-A8982C6FB6FB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opptekst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80843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Usikker på hvor mange som står i jobb over lengre tid, mangler date men er i </a:t>
            </a:r>
            <a:r>
              <a:rPr lang="nb-NO"/>
              <a:t>gang</a:t>
            </a:r>
            <a:r>
              <a:rPr lang="nb-NO" dirty="0"/>
              <a:t> med å samle inn. Sunnaas registeret</a:t>
            </a:r>
            <a:endParaRPr lang="nb-NO" dirty="0" err="1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Karolinska</a:t>
            </a:r>
            <a:endParaRPr lang="nb-NO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EE793-C490-48CF-A195-A8982C6FB6FB}" type="slidenum">
              <a:rPr lang="nb-NO" smtClean="0"/>
              <a:t>2</a:t>
            </a:fld>
            <a:endParaRPr lang="nb-NO"/>
          </a:p>
        </p:txBody>
      </p:sp>
      <p:sp>
        <p:nvSpPr>
          <p:cNvPr id="5" name="Plassholder for topptekst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4745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Return to work following Spinal Cord Injury – a quality improvement project for increased interdisciplinary focus on work.</a:t>
            </a:r>
            <a:endParaRPr lang="nb-NO" dirty="0"/>
          </a:p>
          <a:p>
            <a:r>
              <a:rPr lang="en-US" b="1"/>
              <a:t>Conclusion:</a:t>
            </a:r>
            <a:r>
              <a:rPr lang="en-US"/>
              <a:t> Interdisciplinary team should have shared understanding and way of communication that supports patients in returning to work/studies following an injury. Internal procedures should strengthen the employees’ role in conveying the belief that individuals with SCI can be (re-)employed.</a:t>
            </a:r>
            <a:endParaRPr lang="nb-NO"/>
          </a:p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EE793-C490-48CF-A195-A8982C6FB6FB}" type="slidenum">
              <a:rPr lang="nb-NO" smtClean="0"/>
              <a:t>6</a:t>
            </a:fld>
            <a:endParaRPr lang="nb-NO"/>
          </a:p>
        </p:txBody>
      </p:sp>
      <p:sp>
        <p:nvSpPr>
          <p:cNvPr id="5" name="Plassholder for topptekst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204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2699792" y="1851671"/>
            <a:ext cx="6192688" cy="1008112"/>
          </a:xfrm>
        </p:spPr>
        <p:txBody>
          <a:bodyPr lIns="0">
            <a:normAutofit/>
          </a:bodyPr>
          <a:lstStyle>
            <a:lvl1pPr algn="l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nb-NO"/>
              <a:t>Forside</a:t>
            </a:r>
          </a:p>
        </p:txBody>
      </p:sp>
      <p:sp>
        <p:nvSpPr>
          <p:cNvPr id="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699792" y="2859783"/>
            <a:ext cx="6192688" cy="1152128"/>
          </a:xfrm>
        </p:spPr>
        <p:txBody>
          <a:bodyPr lIns="0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Tittel</a:t>
            </a:r>
          </a:p>
        </p:txBody>
      </p:sp>
      <p:sp>
        <p:nvSpPr>
          <p:cNvPr id="9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CD5C9554-B124-4693-B609-CE35F8F84E97}" type="datetime1">
              <a:rPr lang="nb-NO" smtClean="0"/>
              <a:t>17.11.2024</a:t>
            </a:fld>
            <a:endParaRPr lang="nb-NO"/>
          </a:p>
        </p:txBody>
      </p:sp>
      <p:sp>
        <p:nvSpPr>
          <p:cNvPr id="11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930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, b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40960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C4B20E0-2E12-4FCA-8DDC-7078E55E5BF5}" type="datetime1">
              <a:rPr lang="nb-NO" smtClean="0"/>
              <a:t>17.11.2024</a:t>
            </a:fld>
            <a:endParaRPr lang="nb-NO"/>
          </a:p>
        </p:txBody>
      </p:sp>
      <p:sp>
        <p:nvSpPr>
          <p:cNvPr id="13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6968359" y="380864"/>
            <a:ext cx="1924121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05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4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innhold 3"/>
          <p:cNvSpPr>
            <a:spLocks noGrp="1"/>
          </p:cNvSpPr>
          <p:nvPr>
            <p:ph sz="quarter" idx="10" hasCustomPrompt="1"/>
          </p:nvPr>
        </p:nvSpPr>
        <p:spPr>
          <a:xfrm>
            <a:off x="251519" y="1167594"/>
            <a:ext cx="8626847" cy="3427030"/>
          </a:xfrm>
        </p:spPr>
        <p:txBody>
          <a:bodyPr/>
          <a:lstStyle>
            <a:lvl1pPr rtl="0">
              <a:defRPr/>
            </a:lvl1pPr>
          </a:lstStyle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Klikk for å legge til tekst</a:t>
            </a:r>
          </a:p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For å endre bakgrunn på lysbilde velger du ”Nytt lysbilde” </a:t>
            </a:r>
            <a:b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</a:br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fra båndet i hovedmenyen</a:t>
            </a:r>
          </a:p>
        </p:txBody>
      </p:sp>
    </p:spTree>
    <p:extLst>
      <p:ext uri="{BB962C8B-B14F-4D97-AF65-F5344CB8AC3E}">
        <p14:creationId xmlns:p14="http://schemas.microsoft.com/office/powerpoint/2010/main" val="2408268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, bue, linj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51520" y="1167594"/>
            <a:ext cx="8640960" cy="3427030"/>
          </a:xfrm>
        </p:spPr>
        <p:txBody>
          <a:bodyPr/>
          <a:lstStyle>
            <a:lvl1pPr rtl="0">
              <a:defRPr lang="nb-NO" sz="2000" b="0" i="0" u="none" strike="noStrike" baseline="0" smtClean="0"/>
            </a:lvl1pPr>
          </a:lstStyle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Klikk for å legge til tekst</a:t>
            </a:r>
          </a:p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For å endre bakgrunn på lysbilde velger du ”Nytt lysbilde” </a:t>
            </a:r>
            <a:b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</a:br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fra båndet i hovedmenyen</a:t>
            </a:r>
          </a:p>
          <a:p>
            <a:pPr rtl="0"/>
            <a:endParaRPr lang="nb-NO" sz="2000" b="0" i="0" u="none" strike="noStrike" kern="1200" baseline="0">
              <a:solidFill>
                <a:srgbClr val="6F7985"/>
              </a:solidFill>
              <a:latin typeface="+mn-lt"/>
            </a:endParaRPr>
          </a:p>
        </p:txBody>
      </p:sp>
      <p:sp>
        <p:nvSpPr>
          <p:cNvPr id="8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40960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D04EC4FF-F3D4-4B94-A183-7A8D6D0EB2B0}" type="datetime1">
              <a:rPr lang="nb-NO" smtClean="0"/>
              <a:t>17.11.2024</a:t>
            </a:fld>
            <a:endParaRPr lang="nb-NO"/>
          </a:p>
        </p:txBody>
      </p:sp>
      <p:sp>
        <p:nvSpPr>
          <p:cNvPr id="13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1368796" y="4729075"/>
            <a:ext cx="6928123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4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226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, linj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51520" y="1165157"/>
            <a:ext cx="8645462" cy="3429467"/>
          </a:xfrm>
        </p:spPr>
        <p:txBody>
          <a:bodyPr/>
          <a:lstStyle>
            <a:lvl1pPr marL="342900" indent="-342900" rtl="0">
              <a:buFont typeface="Arial" panose="020B0604020202020204" pitchFamily="34" charset="0"/>
              <a:buChar char="•"/>
              <a:defRPr lang="nb-NO" sz="2000" b="0" i="0" u="none" strike="noStrike" baseline="0" smtClean="0"/>
            </a:lvl1pPr>
          </a:lstStyle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Klikk for å legge til tekst</a:t>
            </a:r>
          </a:p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For å endre bakgrunn på lysbilde velger du ”Nytt lysbilde” </a:t>
            </a:r>
            <a:b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</a:br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fra båndet i hovedmenyen</a:t>
            </a:r>
          </a:p>
        </p:txBody>
      </p:sp>
      <p:sp>
        <p:nvSpPr>
          <p:cNvPr id="16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40960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24804031-BC8A-4168-AC8E-914F7D4CCB0A}" type="datetime1">
              <a:rPr lang="nb-NO" smtClean="0"/>
              <a:t>17.11.2024</a:t>
            </a:fld>
            <a:endParaRPr lang="nb-NO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1368796" y="4729075"/>
            <a:ext cx="6928123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277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, linje - hvi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51520" y="1165157"/>
            <a:ext cx="8645462" cy="3429467"/>
          </a:xfrm>
        </p:spPr>
        <p:txBody>
          <a:bodyPr/>
          <a:lstStyle>
            <a:lvl1pPr marL="342900" indent="-342900" rtl="0">
              <a:buFont typeface="Arial" panose="020B0604020202020204" pitchFamily="34" charset="0"/>
              <a:buChar char="•"/>
              <a:defRPr lang="nb-NO" sz="2000" b="0" i="0" u="none" strike="noStrike" baseline="0" smtClean="0"/>
            </a:lvl1pPr>
          </a:lstStyle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Klikk for å legge til tekst</a:t>
            </a:r>
          </a:p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For å endre bakgrunn på lysbilde velger du ”Nytt lysbilde” </a:t>
            </a:r>
            <a:b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</a:br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fra båndet i hovedmenyen</a:t>
            </a:r>
          </a:p>
        </p:txBody>
      </p:sp>
      <p:sp>
        <p:nvSpPr>
          <p:cNvPr id="16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40960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834E91B7-BC6F-4531-BBB9-95658766FC3A}" type="datetime1">
              <a:rPr lang="nb-NO" smtClean="0"/>
              <a:t>17.11.2024</a:t>
            </a:fld>
            <a:endParaRPr lang="nb-NO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1368796" y="4729075"/>
            <a:ext cx="6928123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, prikkebakgru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51520" y="1165157"/>
            <a:ext cx="8645462" cy="3429467"/>
          </a:xfrm>
        </p:spPr>
        <p:txBody>
          <a:bodyPr/>
          <a:lstStyle>
            <a:lvl1pPr marL="342900" indent="-342900" rtl="0">
              <a:buFont typeface="Arial" panose="020B0604020202020204" pitchFamily="34" charset="0"/>
              <a:buChar char="•"/>
              <a:defRPr lang="nb-NO" sz="2000" b="0" i="0" u="none" strike="noStrike" baseline="0" smtClean="0"/>
            </a:lvl1pPr>
          </a:lstStyle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Klikk for å legge til tekst</a:t>
            </a:r>
          </a:p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For å endre bakgrunn på lysbilde velger du ”Nytt lysbilde” </a:t>
            </a:r>
            <a:b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</a:br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fra båndet i hovedmenyen</a:t>
            </a:r>
          </a:p>
        </p:txBody>
      </p:sp>
      <p:sp>
        <p:nvSpPr>
          <p:cNvPr id="16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40960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77E9CCA5-B3A4-40A4-8A6D-6E2AE2729BE7}" type="datetime1">
              <a:rPr lang="nb-NO" smtClean="0"/>
              <a:t>17.11.2024</a:t>
            </a:fld>
            <a:endParaRPr lang="nb-NO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1368796" y="4729075"/>
            <a:ext cx="6928123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2191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2699792" y="1851671"/>
            <a:ext cx="6192688" cy="1008112"/>
          </a:xfrm>
        </p:spPr>
        <p:txBody>
          <a:bodyPr lIns="0">
            <a:normAutofit/>
          </a:bodyPr>
          <a:lstStyle>
            <a:lvl1pPr algn="l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nb-NO"/>
              <a:t>Forside</a:t>
            </a:r>
          </a:p>
        </p:txBody>
      </p:sp>
      <p:sp>
        <p:nvSpPr>
          <p:cNvPr id="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699792" y="2859783"/>
            <a:ext cx="6192688" cy="1152128"/>
          </a:xfrm>
        </p:spPr>
        <p:txBody>
          <a:bodyPr lIns="0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Tittel</a:t>
            </a:r>
          </a:p>
        </p:txBody>
      </p:sp>
      <p:sp>
        <p:nvSpPr>
          <p:cNvPr id="9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002516C3-380B-4309-A6C1-5002E64EE61A}" type="datetime1">
              <a:rPr lang="nb-NO" smtClean="0"/>
              <a:t>17.11.2024</a:t>
            </a:fld>
            <a:endParaRPr lang="nb-NO"/>
          </a:p>
        </p:txBody>
      </p:sp>
      <p:sp>
        <p:nvSpPr>
          <p:cNvPr id="11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6968359" y="504431"/>
            <a:ext cx="1924121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05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4198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, S-bakgru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51520" y="1165157"/>
            <a:ext cx="8636795" cy="3429467"/>
          </a:xfrm>
        </p:spPr>
        <p:txBody>
          <a:bodyPr/>
          <a:lstStyle>
            <a:lvl1pPr rtl="0">
              <a:defRPr lang="nb-NO" sz="2000" b="0" i="0" u="none" strike="noStrike" baseline="0" smtClean="0"/>
            </a:lvl1pPr>
          </a:lstStyle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Klikk for å legge til tekst</a:t>
            </a:r>
          </a:p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For å endre bakgrunn på lysbilde velger du ”Nytt lysbilde” </a:t>
            </a:r>
            <a:b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</a:br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fra båndet i hovedmenyen</a:t>
            </a:r>
          </a:p>
        </p:txBody>
      </p:sp>
      <p:sp>
        <p:nvSpPr>
          <p:cNvPr id="16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40960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FB829695-5BF9-42B2-8816-0438C487477E}" type="datetime1">
              <a:rPr lang="nb-NO" smtClean="0"/>
              <a:t>17.11.2024</a:t>
            </a:fld>
            <a:endParaRPr lang="nb-NO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1368796" y="4729075"/>
            <a:ext cx="6928123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800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2490788" y="2038217"/>
            <a:ext cx="5681613" cy="792088"/>
          </a:xfrm>
        </p:spPr>
        <p:txBody>
          <a:bodyPr lIns="0">
            <a:normAutofit/>
          </a:bodyPr>
          <a:lstStyle>
            <a:lvl1pPr>
              <a:defRPr sz="3600" b="1">
                <a:solidFill>
                  <a:srgbClr val="003283"/>
                </a:solidFill>
              </a:defRPr>
            </a:lvl1pPr>
          </a:lstStyle>
          <a:p>
            <a:r>
              <a:rPr lang="nb-NO"/>
              <a:t>Forside</a:t>
            </a:r>
          </a:p>
        </p:txBody>
      </p:sp>
      <p:sp>
        <p:nvSpPr>
          <p:cNvPr id="9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490788" y="2830304"/>
            <a:ext cx="5681613" cy="648073"/>
          </a:xfrm>
        </p:spPr>
        <p:txBody>
          <a:bodyPr lIns="0">
            <a:normAutofit/>
          </a:bodyPr>
          <a:lstStyle>
            <a:lvl1pPr marL="0" indent="0" algn="l">
              <a:buNone/>
              <a:defRPr sz="2800" b="1">
                <a:solidFill>
                  <a:srgbClr val="00328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Tittel</a:t>
            </a:r>
          </a:p>
        </p:txBody>
      </p:sp>
      <p:sp>
        <p:nvSpPr>
          <p:cNvPr id="10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2FE9EF7A-3D43-4276-815A-8ABEB7613702}" type="datetime1">
              <a:rPr lang="nb-NO" smtClean="0"/>
              <a:t>17.11.2024</a:t>
            </a:fld>
            <a:endParaRPr lang="nb-NO"/>
          </a:p>
        </p:txBody>
      </p:sp>
      <p:sp>
        <p:nvSpPr>
          <p:cNvPr id="12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728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, grønn bakgru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51519" y="1165157"/>
            <a:ext cx="8636796" cy="3429467"/>
          </a:xfrm>
        </p:spPr>
        <p:txBody>
          <a:bodyPr/>
          <a:lstStyle>
            <a:lvl1pPr rtl="0">
              <a:defRPr lang="nb-NO" sz="2000" b="0" i="0" u="none" strike="noStrike" baseline="0" smtClean="0"/>
            </a:lvl1pPr>
          </a:lstStyle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Klikk for å legge til tekst</a:t>
            </a:r>
          </a:p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For å endre bakgrunn på lysbilde velger du ”Nytt lysbilde” </a:t>
            </a:r>
            <a:b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</a:br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fra båndet i hovedmenyen</a:t>
            </a:r>
          </a:p>
        </p:txBody>
      </p:sp>
      <p:sp>
        <p:nvSpPr>
          <p:cNvPr id="16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40960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B2CA7B7A-CE5D-4DE9-B6B9-3F8C48D2D690}" type="datetime1">
              <a:rPr lang="nb-NO" smtClean="0"/>
              <a:t>17.11.2024</a:t>
            </a:fld>
            <a:endParaRPr lang="nb-NO"/>
          </a:p>
        </p:txBody>
      </p:sp>
      <p:sp>
        <p:nvSpPr>
          <p:cNvPr id="11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1368796" y="4729075"/>
            <a:ext cx="6928123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2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763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, grå bakgru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36795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idx="14" hasCustomPrompt="1"/>
          </p:nvPr>
        </p:nvSpPr>
        <p:spPr>
          <a:xfrm>
            <a:off x="251520" y="1167595"/>
            <a:ext cx="8636795" cy="3456384"/>
          </a:xfrm>
        </p:spPr>
        <p:txBody>
          <a:bodyPr/>
          <a:lstStyle>
            <a:lvl1pPr rtl="0">
              <a:defRPr lang="nb-NO" sz="2000" b="0" i="0" u="none" strike="noStrike" baseline="0" smtClean="0"/>
            </a:lvl1pPr>
          </a:lstStyle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Klikk for å legge til tekst</a:t>
            </a:r>
          </a:p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For å endre bakgrunn på lysbilde velger du ”Nytt lysbilde” </a:t>
            </a:r>
            <a:b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</a:br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fra båndet i hovedmenyen</a:t>
            </a:r>
          </a:p>
        </p:txBody>
      </p:sp>
      <p:sp>
        <p:nvSpPr>
          <p:cNvPr id="12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BF608F8A-C8EF-4BFC-AB3C-C90AE36253EC}" type="datetime1">
              <a:rPr lang="nb-NO" smtClean="0"/>
              <a:t>17.11.2024</a:t>
            </a:fld>
            <a:endParaRPr lang="nb-NO"/>
          </a:p>
        </p:txBody>
      </p:sp>
      <p:sp>
        <p:nvSpPr>
          <p:cNvPr id="14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1368796" y="4729075"/>
            <a:ext cx="6928123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5309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skrift og to spalter - Hvit med prikkelinj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51520" y="1165157"/>
            <a:ext cx="8645462" cy="3429467"/>
          </a:xfrm>
        </p:spPr>
        <p:txBody>
          <a:bodyPr/>
          <a:lstStyle>
            <a:lvl1pPr marL="342900" indent="-342900" rtl="0">
              <a:buFont typeface="Arial" panose="020B0604020202020204" pitchFamily="34" charset="0"/>
              <a:buChar char="•"/>
              <a:defRPr lang="nb-NO" sz="2000" b="0" i="0" u="none" strike="noStrike" baseline="0" smtClean="0"/>
            </a:lvl1pPr>
          </a:lstStyle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Klikk for å legge til tekst</a:t>
            </a:r>
          </a:p>
          <a:p>
            <a:pPr rtl="0"/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For å endre bakgrunn på lysbilde velger du ”Nytt lysbilde” </a:t>
            </a:r>
            <a:b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</a:br>
            <a:r>
              <a:rPr lang="nb-NO" sz="2000" b="0" i="0" u="none" strike="noStrike" kern="1200" baseline="0">
                <a:solidFill>
                  <a:srgbClr val="6F7985"/>
                </a:solidFill>
                <a:latin typeface="+mn-lt"/>
              </a:rPr>
              <a:t>fra båndet i hovedmenyen</a:t>
            </a:r>
          </a:p>
        </p:txBody>
      </p:sp>
      <p:sp>
        <p:nvSpPr>
          <p:cNvPr id="16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40960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C9459976-CF42-4D36-B15C-122C722BD8D0}" type="datetime1">
              <a:rPr lang="nb-NO" smtClean="0"/>
              <a:t>17.11.2024</a:t>
            </a:fld>
            <a:endParaRPr lang="nb-NO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1368796" y="4729075"/>
            <a:ext cx="6928123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226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gendefinert oppset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2"/>
          <p:cNvSpPr>
            <a:spLocks noGrp="1"/>
          </p:cNvSpPr>
          <p:nvPr>
            <p:ph idx="1"/>
          </p:nvPr>
        </p:nvSpPr>
        <p:spPr>
          <a:xfrm>
            <a:off x="251520" y="1167594"/>
            <a:ext cx="8640960" cy="342703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40960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fld id="{D9CE88B7-768A-445D-A5B7-870D4C14077A}" type="datetime1">
              <a:rPr lang="nb-NO" smtClean="0"/>
              <a:t>17.11.2024</a:t>
            </a:fld>
            <a:endParaRPr lang="nb-NO"/>
          </a:p>
        </p:txBody>
      </p:sp>
      <p:sp>
        <p:nvSpPr>
          <p:cNvPr id="13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1368796" y="4729075"/>
            <a:ext cx="6928123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14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392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251520" y="519522"/>
            <a:ext cx="8640960" cy="486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251520" y="1113588"/>
            <a:ext cx="8640960" cy="3481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dato 2"/>
          <p:cNvSpPr>
            <a:spLocks noGrp="1"/>
          </p:cNvSpPr>
          <p:nvPr>
            <p:ph type="dt" sz="half" idx="2"/>
          </p:nvPr>
        </p:nvSpPr>
        <p:spPr>
          <a:xfrm>
            <a:off x="244697" y="4729075"/>
            <a:ext cx="1004074" cy="248744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B40243F8-DDB8-4FD9-BF0F-95B939DDF820}" type="datetime1">
              <a:rPr lang="nb-NO" smtClean="0"/>
              <a:t>17.11.2024</a:t>
            </a:fld>
            <a:endParaRPr lang="nb-NO"/>
          </a:p>
        </p:txBody>
      </p:sp>
      <p:sp>
        <p:nvSpPr>
          <p:cNvPr id="14" name="Plassholder for bunntekst 3"/>
          <p:cNvSpPr>
            <a:spLocks noGrp="1"/>
          </p:cNvSpPr>
          <p:nvPr>
            <p:ph type="ftr" sz="quarter" idx="3"/>
          </p:nvPr>
        </p:nvSpPr>
        <p:spPr>
          <a:xfrm>
            <a:off x="1368796" y="4729075"/>
            <a:ext cx="6928123" cy="244028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8442774" y="4733282"/>
            <a:ext cx="435593" cy="23982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A67513C0-5F9E-431D-A218-42A3D8B9E734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203" y="120178"/>
            <a:ext cx="1843969" cy="21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0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1" r:id="rId3"/>
    <p:sldLayoutId id="2147483665" r:id="rId4"/>
    <p:sldLayoutId id="2147483669" r:id="rId5"/>
    <p:sldLayoutId id="2147483667" r:id="rId6"/>
    <p:sldLayoutId id="2147483660" r:id="rId7"/>
    <p:sldLayoutId id="2147483664" r:id="rId8"/>
    <p:sldLayoutId id="2147483663" r:id="rId9"/>
    <p:sldLayoutId id="2147483662" r:id="rId10"/>
    <p:sldLayoutId id="2147483649" r:id="rId11"/>
    <p:sldLayoutId id="2147483670" r:id="rId12"/>
    <p:sldLayoutId id="2147483674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s-IS"/>
              <a:t>Sunnaas sykehus HF</a:t>
            </a:r>
            <a:endParaRPr lang="nb-NO"/>
          </a:p>
        </p:txBody>
      </p:sp>
      <p:sp>
        <p:nvSpPr>
          <p:cNvPr id="8" name="Undertittel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/>
              <a:t>- en vei videre</a:t>
            </a:r>
          </a:p>
        </p:txBody>
      </p:sp>
    </p:spTree>
    <p:extLst>
      <p:ext uri="{BB962C8B-B14F-4D97-AF65-F5344CB8AC3E}">
        <p14:creationId xmlns:p14="http://schemas.microsoft.com/office/powerpoint/2010/main" val="2007433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251520" y="1059582"/>
            <a:ext cx="8645462" cy="34294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cs typeface="Calibri"/>
              </a:rPr>
              <a:t>Vi har alltid hatt fokus på tilbakeføring til arbeid/studie etter skade, men manglet noe systematikk.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Bakgrunn for oppstart av prosjektet:</a:t>
            </a:r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Intern analyse – </a:t>
            </a:r>
            <a:r>
              <a:rPr lang="nb-NO" dirty="0" err="1">
                <a:cs typeface="Calibri"/>
              </a:rPr>
              <a:t>ca</a:t>
            </a:r>
            <a:r>
              <a:rPr lang="nb-NO" dirty="0">
                <a:cs typeface="Calibri"/>
              </a:rPr>
              <a:t> 50% tilbake i jobb i større eller mindre grad etter første år</a:t>
            </a:r>
            <a:endParaRPr lang="nb-NO" dirty="0"/>
          </a:p>
          <a:p>
            <a:r>
              <a:rPr lang="nb-NO" dirty="0"/>
              <a:t>Belyst tema på flere konferanser innen ryggmargsskade.</a:t>
            </a:r>
            <a:endParaRPr lang="nb-NO" dirty="0">
              <a:cs typeface="Calibri"/>
            </a:endParaRPr>
          </a:p>
          <a:p>
            <a:r>
              <a:rPr lang="nb-NO" dirty="0"/>
              <a:t>Sverige – systematisk modell 1 år etter skade.</a:t>
            </a:r>
            <a:endParaRPr lang="nb-NO" dirty="0">
              <a:cs typeface="Calibri"/>
            </a:endParaRPr>
          </a:p>
          <a:p>
            <a:r>
              <a:rPr lang="nb-NO" dirty="0"/>
              <a:t>Ønskelig med en «Sunnaas modell» - tidligere fokus</a:t>
            </a: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dirty="0"/>
              <a:t>  </a:t>
            </a:r>
            <a:endParaRPr lang="nb-NO" dirty="0">
              <a:cs typeface="Calibri"/>
            </a:endParaRP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Prosjekt tidlig fokus på arbeid og utdanning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67513C0-5F9E-431D-A218-42A3D8B9E734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6099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OBD 2024 - «Aktivitet og arbeidsdeltakelse er helsefremmende og bidrar til inkludering. </a:t>
            </a:r>
            <a:r>
              <a:rPr lang="nb-NO" dirty="0"/>
              <a:t>Helseforetaket skal bidra til at pasienter i spesialisthelsetjenesten tilbys samtidige helse- og arbeidsrettede tilbud i et samarbeid med Nav for å bli inkludert i arbeidsliv eller skole.»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Oppdrag fra HSØ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67513C0-5F9E-431D-A218-42A3D8B9E734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038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dirty="0"/>
              <a:t>Utarbeide skisse til rehabiliteringsprogram, inkludert prosedyre(r) med tidlig fokus på arbeid og studier.</a:t>
            </a:r>
          </a:p>
          <a:p>
            <a:r>
              <a:rPr lang="nb-NO" dirty="0"/>
              <a:t>Tilbudet skal gjelde både for de som følges opp fra primæravdelingen, oppfølgingsavdelingen og for de som henvises til et poliklinisk tilbud</a:t>
            </a:r>
          </a:p>
          <a:p>
            <a:r>
              <a:rPr lang="nb-NO" dirty="0"/>
              <a:t>Tilbudet skal være arenafleksibelt og basert på tidligere arbeid som er utført.</a:t>
            </a:r>
          </a:p>
          <a:p>
            <a:r>
              <a:rPr lang="nb-NO" dirty="0"/>
              <a:t>Beskrive hvor i rehabiliteringsforløpet temaet skal/ bør håndteres og når de ulike tiltakene bør iverksettes med ansvarsplassering</a:t>
            </a:r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Oppdrag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67513C0-5F9E-431D-A218-42A3D8B9E734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5188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Vurdere og anbefale et kartleggingsverktøy eller utarbeide et som kan brukes i prosessen </a:t>
            </a:r>
          </a:p>
          <a:p>
            <a:r>
              <a:rPr lang="nb-NO"/>
              <a:t>Lage en «struktur» på, hvordan samarbeide med arbeidsgiver og NAV, i tidlig fase før pasientene har kommet på arbeidsavklaringspenger </a:t>
            </a:r>
          </a:p>
          <a:p>
            <a:r>
              <a:rPr lang="nb-NO"/>
              <a:t>Utarbeide «støtteark» som alle ansatte kan benytte i samtale om arbeid og studier.</a:t>
            </a:r>
          </a:p>
          <a:p>
            <a:r>
              <a:rPr lang="nb-NO"/>
              <a:t>Eventuell lage forslag til undervisning rundt temaet.</a:t>
            </a:r>
          </a:p>
          <a:p>
            <a:r>
              <a:rPr lang="nb-NO"/>
              <a:t>Involvere brukerrepresentanter i arbeidet</a:t>
            </a:r>
          </a:p>
          <a:p>
            <a:endParaRPr lang="nb-NO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Oppdrag forts.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67513C0-5F9E-431D-A218-42A3D8B9E734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0965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251520" y="536448"/>
            <a:ext cx="5356800" cy="366525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b-NO" sz="2800" dirty="0">
                <a:solidFill>
                  <a:schemeClr val="tx2">
                    <a:lumMod val="50000"/>
                  </a:schemeClr>
                </a:solidFill>
              </a:rPr>
              <a:t>Status:</a:t>
            </a:r>
            <a:br>
              <a:rPr lang="nb-NO" sz="1600" dirty="0"/>
            </a:br>
            <a:r>
              <a:rPr lang="en-US" sz="1600" dirty="0">
                <a:solidFill>
                  <a:srgbClr val="000000"/>
                </a:solidFill>
                <a:latin typeface="Calibri"/>
                <a:cs typeface="Times New Roman"/>
              </a:rPr>
              <a:t>Abstract NOSCOS</a:t>
            </a:r>
            <a:br>
              <a:rPr lang="en-US" sz="1600" dirty="0">
                <a:solidFill>
                  <a:srgbClr val="000000"/>
                </a:solidFill>
                <a:cs typeface="Times New Roman"/>
              </a:rPr>
            </a:br>
            <a:br>
              <a:rPr lang="nb-NO" sz="1600" dirty="0"/>
            </a:br>
            <a:r>
              <a:rPr lang="nb-NO" sz="1600" dirty="0">
                <a:solidFill>
                  <a:srgbClr val="000000"/>
                </a:solidFill>
              </a:rPr>
              <a:t>Jobbet frem prosedyrer og rutiner som skal inngå i nåværende rehabiliteringsprogram for ryggmargsskadde.</a:t>
            </a:r>
            <a:br>
              <a:rPr lang="nb-NO" sz="1600" dirty="0"/>
            </a:br>
            <a:br>
              <a:rPr lang="nb-NO" sz="1600" dirty="0"/>
            </a:br>
            <a:r>
              <a:rPr lang="nb-NO" sz="1600" dirty="0">
                <a:solidFill>
                  <a:srgbClr val="000000"/>
                </a:solidFill>
              </a:rPr>
              <a:t>Utarbeide et nytt poliklinisk rehabiliteringsprogram i samarbeid med primæravdeling.</a:t>
            </a:r>
            <a:br>
              <a:rPr lang="nb-NO" sz="1600" dirty="0"/>
            </a:br>
            <a:br>
              <a:rPr lang="nb-NO" sz="1600" dirty="0"/>
            </a:br>
            <a:r>
              <a:rPr lang="nb-NO" sz="1600" dirty="0">
                <a:solidFill>
                  <a:srgbClr val="000000"/>
                </a:solidFill>
              </a:rPr>
              <a:t>Seminar for tverrfaglig team oktober - Tema </a:t>
            </a:r>
            <a:r>
              <a:rPr lang="nb-NO" sz="1600" dirty="0" err="1">
                <a:solidFill>
                  <a:srgbClr val="000000"/>
                </a:solidFill>
              </a:rPr>
              <a:t>Supported</a:t>
            </a:r>
            <a:r>
              <a:rPr lang="nb-NO" sz="1600" dirty="0">
                <a:solidFill>
                  <a:srgbClr val="000000"/>
                </a:solidFill>
              </a:rPr>
              <a:t> </a:t>
            </a:r>
            <a:r>
              <a:rPr lang="nb-NO" sz="1600" dirty="0" err="1">
                <a:solidFill>
                  <a:srgbClr val="000000"/>
                </a:solidFill>
              </a:rPr>
              <a:t>employment</a:t>
            </a:r>
            <a:r>
              <a:rPr lang="nb-NO" sz="1600" dirty="0">
                <a:solidFill>
                  <a:srgbClr val="000000"/>
                </a:solidFill>
              </a:rPr>
              <a:t>.</a:t>
            </a:r>
            <a:br>
              <a:rPr lang="nb-NO" sz="1600" dirty="0"/>
            </a:br>
            <a:br>
              <a:rPr lang="nb-NO" sz="1600" dirty="0"/>
            </a:br>
            <a:r>
              <a:rPr lang="nb-NO" sz="1600" dirty="0">
                <a:solidFill>
                  <a:srgbClr val="000000"/>
                </a:solidFill>
              </a:rPr>
              <a:t>Samhandling med NAV, først </a:t>
            </a:r>
            <a:r>
              <a:rPr lang="nb-NO" sz="1600">
                <a:solidFill>
                  <a:srgbClr val="000000"/>
                </a:solidFill>
              </a:rPr>
              <a:t>møte oktober.</a:t>
            </a:r>
            <a:br>
              <a:rPr lang="nb-NO" sz="1600" dirty="0"/>
            </a:br>
            <a:endParaRPr lang="nb-NO" sz="160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67513C0-5F9E-431D-A218-42A3D8B9E734}" type="slidenum">
              <a:rPr lang="nb-NO" smtClean="0"/>
              <a:pPr/>
              <a:t>6</a:t>
            </a:fld>
            <a:endParaRPr lang="nb-NO"/>
          </a:p>
        </p:txBody>
      </p:sp>
      <p:pic>
        <p:nvPicPr>
          <p:cNvPr id="6" name="Plassholder for innhold 5" descr="Et bilde som inneholder klær, sko, tekst, person&#10;&#10;Automatisk generert beskrivelse">
            <a:extLst>
              <a:ext uri="{FF2B5EF4-FFF2-40B4-BE49-F238E27FC236}">
                <a16:creationId xmlns:a16="http://schemas.microsoft.com/office/drawing/2014/main" id="{CC14CCAC-9D36-2EE0-0E8F-825C22514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40131" y="858853"/>
            <a:ext cx="2098497" cy="3427030"/>
          </a:xfrm>
        </p:spPr>
      </p:pic>
    </p:spTree>
    <p:extLst>
      <p:ext uri="{BB962C8B-B14F-4D97-AF65-F5344CB8AC3E}">
        <p14:creationId xmlns:p14="http://schemas.microsoft.com/office/powerpoint/2010/main" val="2600988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5792" y="1120542"/>
            <a:ext cx="4949952" cy="3427412"/>
          </a:xfrm>
          <a:prstGeom prst="rect">
            <a:avLst/>
          </a:prstGeo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Spørsmål?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67513C0-5F9E-431D-A218-42A3D8B9E734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622434"/>
      </p:ext>
    </p:extLst>
  </p:cSld>
  <p:clrMapOvr>
    <a:masterClrMapping/>
  </p:clrMapOvr>
</p:sld>
</file>

<file path=ppt/theme/theme1.xml><?xml version="1.0" encoding="utf-8"?>
<a:theme xmlns:a="http://schemas.openxmlformats.org/drawingml/2006/main" name="NOR - Sunnaasmal">
  <a:themeElements>
    <a:clrScheme name="Sunnaas">
      <a:dk1>
        <a:srgbClr val="003283"/>
      </a:dk1>
      <a:lt1>
        <a:sysClr val="window" lastClr="FFFFFF"/>
      </a:lt1>
      <a:dk2>
        <a:srgbClr val="81A9E1"/>
      </a:dk2>
      <a:lt2>
        <a:srgbClr val="FFFFFF"/>
      </a:lt2>
      <a:accent1>
        <a:srgbClr val="84BD00"/>
      </a:accent1>
      <a:accent2>
        <a:srgbClr val="E3A610"/>
      </a:accent2>
      <a:accent3>
        <a:srgbClr val="839C8F"/>
      </a:accent3>
      <a:accent4>
        <a:srgbClr val="8D6A59"/>
      </a:accent4>
      <a:accent5>
        <a:srgbClr val="2F654A"/>
      </a:accent5>
      <a:accent6>
        <a:srgbClr val="9AA2AB"/>
      </a:accent6>
      <a:hlink>
        <a:srgbClr val="000000"/>
      </a:hlink>
      <a:folHlink>
        <a:srgbClr val="003283"/>
      </a:folHlink>
    </a:clrScheme>
    <a:fontScheme name="H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 - Sunnaas - Profilerende" id="{6A923205-F460-6B45-B58A-B11DC4EE7550}" vid="{D7F5E38B-1FFA-BF46-ABD3-B7C369EF523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a03ee98-537d-4bf7-8727-9a4a76405e0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4456F62F9C3B4695CAA64528DDF9A4" ma:contentTypeVersion="8" ma:contentTypeDescription="Create a new document." ma:contentTypeScope="" ma:versionID="3129b5e96ca97d353e872148204f64d6">
  <xsd:schema xmlns:xsd="http://www.w3.org/2001/XMLSchema" xmlns:xs="http://www.w3.org/2001/XMLSchema" xmlns:p="http://schemas.microsoft.com/office/2006/metadata/properties" xmlns:ns3="a343a1b2-4a9e-488f-943e-431debe30319" xmlns:ns4="7a03ee98-537d-4bf7-8727-9a4a76405e02" targetNamespace="http://schemas.microsoft.com/office/2006/metadata/properties" ma:root="true" ma:fieldsID="c92d9cd70940c57ea1096bae8e7c0c8d" ns3:_="" ns4:_="">
    <xsd:import namespace="a343a1b2-4a9e-488f-943e-431debe30319"/>
    <xsd:import namespace="7a03ee98-537d-4bf7-8727-9a4a76405e0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_activity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3a1b2-4a9e-488f-943e-431debe3031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03ee98-537d-4bf7-8727-9a4a76405e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CF368A-E374-4047-BDD3-0364215BA92C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a343a1b2-4a9e-488f-943e-431debe30319"/>
    <ds:schemaRef ds:uri="7a03ee98-537d-4bf7-8727-9a4a76405e02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2CB733A-ED69-49F2-84F5-0916F731F417}">
  <ds:schemaRefs>
    <ds:schemaRef ds:uri="7a03ee98-537d-4bf7-8727-9a4a76405e02"/>
    <ds:schemaRef ds:uri="a343a1b2-4a9e-488f-943e-431debe3031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626C121-357B-46F1-AE4B-39E4E8F8FF7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b906c1f-19d2-4ac1-bea8-1ddf524e35b3}" enabled="1" method="Standard" siteId="{7f8e4cf0-71fb-489c-a336-3f9252a6390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NOR - Sunnaasmal</Template>
  <TotalTime>4</TotalTime>
  <Words>427</Words>
  <Application>Microsoft Office PowerPoint</Application>
  <PresentationFormat>Skjermfremvisning (16:9)</PresentationFormat>
  <Paragraphs>38</Paragraphs>
  <Slides>7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NOR - Sunnaasmal</vt:lpstr>
      <vt:lpstr>Sunnaas sykehus HF</vt:lpstr>
      <vt:lpstr>Prosjekt tidlig fokus på arbeid og utdanning</vt:lpstr>
      <vt:lpstr>Oppdrag fra HSØ</vt:lpstr>
      <vt:lpstr>Oppdrag</vt:lpstr>
      <vt:lpstr>Oppdrag forts.</vt:lpstr>
      <vt:lpstr>Status: Abstract NOSCOS  Jobbet frem prosedyrer og rutiner som skal inngå i nåværende rehabiliteringsprogram for ryggmargsskadde.  Utarbeide et nytt poliklinisk rehabiliteringsprogram i samarbeid med primæravdeling.  Seminar for tverrfaglig team oktober - Tema Supported employment.  Samhandling med NAV, først møte oktober. </vt:lpstr>
      <vt:lpstr>Spørsmål?</vt:lpstr>
    </vt:vector>
  </TitlesOfParts>
  <Company>Helse Sør-Øst RHF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Sunnaas sykehus HF</dc:title>
  <dc:creator>Anne Daae Sæle</dc:creator>
  <cp:lastModifiedBy>Ulf Alexander Samer</cp:lastModifiedBy>
  <cp:revision>66</cp:revision>
  <cp:lastPrinted>2017-10-25T12:02:18Z</cp:lastPrinted>
  <dcterms:created xsi:type="dcterms:W3CDTF">2018-06-18T20:54:00Z</dcterms:created>
  <dcterms:modified xsi:type="dcterms:W3CDTF">2024-11-17T18:12:53Z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0x0101000B4456F62F9C3B4695CAA64528DDF9A4</vt:lpwstr>
  </property>
</Properties>
</file>